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64" r:id="rId5"/>
    <p:sldId id="259" r:id="rId6"/>
    <p:sldId id="260" r:id="rId7"/>
    <p:sldId id="261" r:id="rId8"/>
    <p:sldId id="262" r:id="rId9"/>
    <p:sldId id="265" r:id="rId10"/>
    <p:sldId id="266" r:id="rId11"/>
    <p:sldId id="267" r:id="rId12"/>
    <p:sldId id="268" r:id="rId13"/>
    <p:sldId id="269" r:id="rId14"/>
    <p:sldId id="270" r:id="rId15"/>
    <p:sldId id="273" r:id="rId16"/>
    <p:sldId id="272" r:id="rId17"/>
    <p:sldId id="271" r:id="rId18"/>
    <p:sldId id="274" r:id="rId19"/>
    <p:sldId id="263" r:id="rId20"/>
    <p:sldId id="276" r:id="rId21"/>
    <p:sldId id="277" r:id="rId22"/>
  </p:sldIdLst>
  <p:sldSz cx="10080625" cy="7559675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100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i-FI" sz="4400" b="0" strike="noStrike" spc="-1">
                <a:latin typeface="Arial"/>
              </a:rPr>
              <a:t>Siirrä diaa napsauttamalla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i-FI" sz="2000" b="0" strike="noStrike" spc="-1">
                <a:latin typeface="Arial"/>
              </a:rPr>
              <a:t>Napsauta muokataksesi muistiinpanojen muotoilua</a:t>
            </a:r>
          </a:p>
        </p:txBody>
      </p:sp>
      <p:sp>
        <p:nvSpPr>
          <p:cNvPr id="4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i-FI" sz="1400" b="0" strike="noStrike" spc="-1">
                <a:latin typeface="Times New Roman"/>
              </a:rPr>
              <a:t> </a:t>
            </a:r>
          </a:p>
        </p:txBody>
      </p:sp>
      <p:sp>
        <p:nvSpPr>
          <p:cNvPr id="4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fi-FI" sz="1400" b="0" strike="noStrike" spc="-1">
                <a:latin typeface="Times New Roman"/>
              </a:rPr>
              <a:t> </a:t>
            </a:r>
          </a:p>
        </p:txBody>
      </p:sp>
      <p:sp>
        <p:nvSpPr>
          <p:cNvPr id="4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i-FI" sz="1400" b="0" strike="noStrike" spc="-1">
                <a:latin typeface="Times New Roman"/>
              </a:rPr>
              <a:t> </a:t>
            </a:r>
          </a:p>
        </p:txBody>
      </p:sp>
      <p:sp>
        <p:nvSpPr>
          <p:cNvPr id="4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65C19AAB-5B8C-41D8-90AC-EDAFAB860431}" type="slidenum">
              <a:rPr lang="fi-FI" sz="1400" b="0" strike="noStrike" spc="-1">
                <a:latin typeface="Times New Roman"/>
              </a:rPr>
              <a:t>‹#›</a:t>
            </a:fld>
            <a:endParaRPr lang="fi-FI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CustomShape 1"/>
          <p:cNvSpPr/>
          <p:nvPr/>
        </p:nvSpPr>
        <p:spPr>
          <a:xfrm>
            <a:off x="4280040" y="10155240"/>
            <a:ext cx="3265560" cy="52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2ED2D425-0B58-4596-AE3D-B7AF69D8C8EF}" type="slidenum">
              <a:rPr lang="fi-FI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</a:t>
            </a:fld>
            <a:endParaRPr lang="fi-FI" sz="1400" b="0" strike="noStrike" spc="-1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35760" cy="4799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i-FI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4280040" y="10155240"/>
            <a:ext cx="3265560" cy="52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3AAF4703-6825-46D8-BCF8-9DE7260ECD04}" type="slidenum">
              <a:rPr lang="fi-FI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10</a:t>
            </a:fld>
            <a:endParaRPr lang="fi-FI" sz="1400" b="0" strike="noStrike" spc="-1"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35760" cy="4799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i-FI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8053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4280040" y="10155240"/>
            <a:ext cx="3265560" cy="52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3AAF4703-6825-46D8-BCF8-9DE7260ECD04}" type="slidenum">
              <a:rPr lang="fi-FI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11</a:t>
            </a:fld>
            <a:endParaRPr lang="fi-FI" sz="1400" b="0" strike="noStrike" spc="-1"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35760" cy="4799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i-FI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6700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4280040" y="10155240"/>
            <a:ext cx="3265560" cy="52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3AAF4703-6825-46D8-BCF8-9DE7260ECD04}" type="slidenum">
              <a:rPr lang="fi-FI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12</a:t>
            </a:fld>
            <a:endParaRPr lang="fi-FI" sz="1400" b="0" strike="noStrike" spc="-1"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35760" cy="4799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i-FI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6373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4280040" y="10155240"/>
            <a:ext cx="3265560" cy="52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3AAF4703-6825-46D8-BCF8-9DE7260ECD04}" type="slidenum">
              <a:rPr lang="fi-FI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13</a:t>
            </a:fld>
            <a:endParaRPr lang="fi-FI" sz="1400" b="0" strike="noStrike" spc="-1"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35760" cy="4799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i-FI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8470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4280040" y="10155240"/>
            <a:ext cx="3265560" cy="52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3AAF4703-6825-46D8-BCF8-9DE7260ECD04}" type="slidenum">
              <a:rPr lang="fi-FI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14</a:t>
            </a:fld>
            <a:endParaRPr lang="fi-FI" sz="1400" b="0" strike="noStrike" spc="-1"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35760" cy="4799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i-FI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48771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4280040" y="10155240"/>
            <a:ext cx="3265560" cy="52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3AAF4703-6825-46D8-BCF8-9DE7260ECD04}" type="slidenum">
              <a:rPr lang="fi-FI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15</a:t>
            </a:fld>
            <a:endParaRPr lang="fi-FI" sz="1400" b="0" strike="noStrike" spc="-1"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35760" cy="4799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i-FI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80847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4280040" y="10155240"/>
            <a:ext cx="3265560" cy="52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3AAF4703-6825-46D8-BCF8-9DE7260ECD04}" type="slidenum">
              <a:rPr lang="fi-FI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16</a:t>
            </a:fld>
            <a:endParaRPr lang="fi-FI" sz="1400" b="0" strike="noStrike" spc="-1"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35760" cy="4799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i-FI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79378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4280040" y="10155240"/>
            <a:ext cx="3265560" cy="52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3AAF4703-6825-46D8-BCF8-9DE7260ECD04}" type="slidenum">
              <a:rPr lang="fi-FI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17</a:t>
            </a:fld>
            <a:endParaRPr lang="fi-FI" sz="1400" b="0" strike="noStrike" spc="-1"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35760" cy="4799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i-FI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56698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4280040" y="10155240"/>
            <a:ext cx="3265560" cy="52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3AAF4703-6825-46D8-BCF8-9DE7260ECD04}" type="slidenum">
              <a:rPr lang="fi-FI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18</a:t>
            </a:fld>
            <a:endParaRPr lang="fi-FI" sz="1400" b="0" strike="noStrike" spc="-1"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35760" cy="4799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i-FI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10841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4280040" y="10155240"/>
            <a:ext cx="3265560" cy="52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C9989C29-B60A-4CF8-A96E-DE989BD60E35}" type="slidenum">
              <a:rPr lang="fi-FI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19</a:t>
            </a:fld>
            <a:endParaRPr lang="fi-FI" sz="1400" b="0" strike="noStrike" spc="-1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35760" cy="4799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i-FI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4280040" y="10155240"/>
            <a:ext cx="3265560" cy="52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63148B87-464D-458E-9D5C-45CDF83B5677}" type="slidenum">
              <a:rPr lang="fi-FI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</a:t>
            </a:fld>
            <a:endParaRPr lang="fi-FI" sz="1400" b="0" strike="noStrike" spc="-1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35760" cy="4799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i-FI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4280040" y="10155240"/>
            <a:ext cx="3265560" cy="52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C9989C29-B60A-4CF8-A96E-DE989BD60E35}" type="slidenum">
              <a:rPr lang="fi-FI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20</a:t>
            </a:fld>
            <a:endParaRPr lang="fi-FI" sz="1400" b="0" strike="noStrike" spc="-1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35760" cy="4799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i-FI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64566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4280040" y="10155240"/>
            <a:ext cx="3265560" cy="52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C9989C29-B60A-4CF8-A96E-DE989BD60E35}" type="slidenum">
              <a:rPr lang="fi-FI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21</a:t>
            </a:fld>
            <a:endParaRPr lang="fi-FI" sz="1400" b="0" strike="noStrike" spc="-1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35760" cy="4799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i-FI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1506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4280040" y="10155240"/>
            <a:ext cx="3265560" cy="52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51B7035A-921B-45AA-BE05-D8F4860C79B2}" type="slidenum">
              <a:rPr lang="fi-FI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3</a:t>
            </a:fld>
            <a:endParaRPr lang="fi-FI" sz="1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35760" cy="4799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i-FI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4280040" y="10155240"/>
            <a:ext cx="3265560" cy="52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51B7035A-921B-45AA-BE05-D8F4860C79B2}" type="slidenum">
              <a:rPr lang="fi-FI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4</a:t>
            </a:fld>
            <a:endParaRPr lang="fi-FI" sz="1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35760" cy="4799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i-FI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3609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4280040" y="10155240"/>
            <a:ext cx="3265560" cy="52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399F0DC7-E970-4475-81B2-90D2731C7F15}" type="slidenum">
              <a:rPr lang="fi-FI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5</a:t>
            </a:fld>
            <a:endParaRPr lang="fi-FI" sz="1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35760" cy="4799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i-FI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4280040" y="10155240"/>
            <a:ext cx="3265560" cy="52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92B4524F-F9BF-4FFE-863A-777FCAFEE956}" type="slidenum">
              <a:rPr lang="fi-FI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6</a:t>
            </a:fld>
            <a:endParaRPr lang="fi-FI" sz="1400" b="0" strike="noStrike" spc="-1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35760" cy="4799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i-FI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4280040" y="10155240"/>
            <a:ext cx="3265560" cy="52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84FE457B-DB5C-4641-8DBA-B112A4D1C222}" type="slidenum">
              <a:rPr lang="fi-FI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7</a:t>
            </a:fld>
            <a:endParaRPr lang="fi-FI" sz="1400" b="0" strike="noStrike" spc="-1"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35760" cy="4799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i-FI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4280040" y="10155240"/>
            <a:ext cx="3265560" cy="52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3AAF4703-6825-46D8-BCF8-9DE7260ECD04}" type="slidenum">
              <a:rPr lang="fi-FI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8</a:t>
            </a:fld>
            <a:endParaRPr lang="fi-FI" sz="1400" b="0" strike="noStrike" spc="-1"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35760" cy="4799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i-FI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4280040" y="10155240"/>
            <a:ext cx="3265560" cy="52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3AAF4703-6825-46D8-BCF8-9DE7260ECD04}" type="slidenum">
              <a:rPr lang="fi-FI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9</a:t>
            </a:fld>
            <a:endParaRPr lang="fi-FI" sz="1400" b="0" strike="noStrike" spc="-1"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35760" cy="4799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i-FI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0496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i-FI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i-FI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i-FI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i-FI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i-F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i-FI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i-FI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i-FI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i-F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i-FI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i-FI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i-FI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i-FI" sz="4400" b="0" strike="noStrike" spc="-1">
                <a:latin typeface="Arial"/>
              </a:rPr>
              <a:t>Muokkaa otsikon tekstimuotoa napsauttamalla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>
                <a:latin typeface="Arial"/>
              </a:rPr>
              <a:t>Muokkaa jäsennyksen tekstimuotoa napsauttamalla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800" b="0" strike="noStrike" spc="-1">
                <a:latin typeface="Arial"/>
              </a:rPr>
              <a:t>Toinen jäsennystaso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400" b="0" strike="noStrike" spc="-1">
                <a:latin typeface="Arial"/>
              </a:rPr>
              <a:t>Kolmas jäsennystaso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000" b="0" strike="noStrike" spc="-1">
                <a:latin typeface="Arial"/>
              </a:rPr>
              <a:t>Neljäs jäsennystaso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latin typeface="Arial"/>
              </a:rPr>
              <a:t>Viides jäsennystaso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latin typeface="Arial"/>
              </a:rPr>
              <a:t>Kuudes jäsennystaso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latin typeface="Arial"/>
              </a:rPr>
              <a:t>Seitsemäs jäsennystaso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.png"/><Relationship Id="rId7" Type="http://schemas.openxmlformats.org/officeDocument/2006/relationships/hyperlink" Target="https://en.wikipedia.org/wiki/Automatic_dependent_surveillance_&#8211;_broadcast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Wikipedia:Citation_needed" TargetMode="External"/><Relationship Id="rId5" Type="http://schemas.openxmlformats.org/officeDocument/2006/relationships/hyperlink" Target="https://en.wikipedia.org/wiki/Wikipedia:Manual_of_Style/Dates_and_numbers#Chronological_items" TargetMode="External"/><Relationship Id="rId4" Type="http://schemas.openxmlformats.org/officeDocument/2006/relationships/hyperlink" Target="https://en.wikipedia.org/wiki/Kiruna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jpeg"/><Relationship Id="rId4" Type="http://schemas.openxmlformats.org/officeDocument/2006/relationships/hyperlink" Target="https://uavionix.com/blog/uat-in-the-uk-part-iii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hyperlink" Target="http://www.ilmailukerho.fi/Uusi_sivusto_2012/Ajankohtaista/Merkinnat/2016/4/13_Ilmatilakertaus_2016_files/Ilmatila%202016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503280" y="1768320"/>
            <a:ext cx="9069480" cy="49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080" rIns="0" bIns="0"/>
          <a:lstStyle/>
          <a:p>
            <a:pPr algn="ctr">
              <a:lnSpc>
                <a:spcPct val="100000"/>
              </a:lnSpc>
            </a:pPr>
            <a:endParaRPr lang="fi-FI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i-FI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i-FI" sz="5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AOPA FINLAND</a:t>
            </a:r>
            <a:endParaRPr lang="fi-FI" sz="5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i-FI" sz="5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i-FI" sz="3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Aircraft </a:t>
            </a:r>
            <a:r>
              <a:rPr lang="fi-FI" sz="32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Owners</a:t>
            </a:r>
            <a:r>
              <a:rPr lang="fi-FI" sz="3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and </a:t>
            </a:r>
            <a:r>
              <a:rPr lang="fi-FI" sz="32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Pilots</a:t>
            </a:r>
            <a:r>
              <a:rPr lang="fi-FI" sz="3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Association</a:t>
            </a:r>
            <a:endParaRPr lang="fi-FI" sz="3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i-FI" sz="3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of Finland</a:t>
            </a:r>
            <a:endParaRPr lang="fi-FI" sz="3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i-FI" sz="32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www.smll.fi</a:t>
            </a:r>
            <a:endParaRPr lang="fi-FI" sz="3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i-FI" sz="3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27.10.2018</a:t>
            </a:r>
            <a:endParaRPr lang="fi-FI" sz="3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i-FI" sz="3200" b="0" strike="noStrike" spc="-1" dirty="0">
              <a:latin typeface="Arial"/>
            </a:endParaRPr>
          </a:p>
        </p:txBody>
      </p:sp>
      <p:pic>
        <p:nvPicPr>
          <p:cNvPr id="45" name="Picture 5"/>
          <p:cNvPicPr/>
          <p:nvPr/>
        </p:nvPicPr>
        <p:blipFill>
          <a:blip r:embed="rId3"/>
          <a:stretch/>
        </p:blipFill>
        <p:spPr>
          <a:xfrm>
            <a:off x="1080000" y="467640"/>
            <a:ext cx="7992720" cy="1222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ustomShape 1"/>
          <p:cNvSpPr/>
          <p:nvPr/>
        </p:nvSpPr>
        <p:spPr>
          <a:xfrm>
            <a:off x="503280" y="1768320"/>
            <a:ext cx="9069480" cy="49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080" rIns="0" bIns="0"/>
          <a:lstStyle/>
          <a:p>
            <a:pPr algn="ctr">
              <a:lnSpc>
                <a:spcPct val="100000"/>
              </a:lnSpc>
            </a:pPr>
            <a:endParaRPr lang="fi-FI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i-FI" sz="1800" b="0" strike="noStrike" spc="-1">
              <a:latin typeface="Arial"/>
            </a:endParaRPr>
          </a:p>
        </p:txBody>
      </p:sp>
      <p:pic>
        <p:nvPicPr>
          <p:cNvPr id="67" name="Picture 5"/>
          <p:cNvPicPr/>
          <p:nvPr/>
        </p:nvPicPr>
        <p:blipFill>
          <a:blip r:embed="rId3"/>
          <a:stretch/>
        </p:blipFill>
        <p:spPr>
          <a:xfrm>
            <a:off x="1080000" y="467640"/>
            <a:ext cx="7992720" cy="1222560"/>
          </a:xfrm>
          <a:prstGeom prst="rect">
            <a:avLst/>
          </a:prstGeom>
          <a:ln>
            <a:noFill/>
          </a:ln>
        </p:spPr>
      </p:pic>
      <p:pic>
        <p:nvPicPr>
          <p:cNvPr id="69" name="Picture 68"/>
          <p:cNvPicPr/>
          <p:nvPr/>
        </p:nvPicPr>
        <p:blipFill>
          <a:blip r:embed="rId4"/>
          <a:stretch/>
        </p:blipFill>
        <p:spPr>
          <a:xfrm>
            <a:off x="0" y="6527520"/>
            <a:ext cx="10080360" cy="1032480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3A3F37-568D-4F38-BDC1-1B7C9DB59C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0"/>
            <a:ext cx="10079567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95390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ustomShape 1"/>
          <p:cNvSpPr/>
          <p:nvPr/>
        </p:nvSpPr>
        <p:spPr>
          <a:xfrm>
            <a:off x="503280" y="1768320"/>
            <a:ext cx="9069480" cy="49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080" rIns="0" bIns="0"/>
          <a:lstStyle/>
          <a:p>
            <a:pPr algn="ctr">
              <a:lnSpc>
                <a:spcPct val="100000"/>
              </a:lnSpc>
            </a:pPr>
            <a:endParaRPr lang="fi-FI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i-FI" sz="1800" b="0" strike="noStrike" spc="-1">
              <a:latin typeface="Arial"/>
            </a:endParaRPr>
          </a:p>
        </p:txBody>
      </p:sp>
      <p:pic>
        <p:nvPicPr>
          <p:cNvPr id="67" name="Picture 5"/>
          <p:cNvPicPr/>
          <p:nvPr/>
        </p:nvPicPr>
        <p:blipFill>
          <a:blip r:embed="rId3"/>
          <a:stretch/>
        </p:blipFill>
        <p:spPr>
          <a:xfrm>
            <a:off x="1080000" y="467640"/>
            <a:ext cx="7992720" cy="1222560"/>
          </a:xfrm>
          <a:prstGeom prst="rect">
            <a:avLst/>
          </a:prstGeom>
          <a:ln>
            <a:noFill/>
          </a:ln>
        </p:spPr>
      </p:pic>
      <p:sp>
        <p:nvSpPr>
          <p:cNvPr id="68" name="CustomShape 2"/>
          <p:cNvSpPr/>
          <p:nvPr/>
        </p:nvSpPr>
        <p:spPr>
          <a:xfrm>
            <a:off x="655560" y="1920960"/>
            <a:ext cx="9069480" cy="49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080" rIns="0" bIns="0"/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Ylläolevat kartat ovat samassa mittakaavassa</a:t>
            </a:r>
          </a:p>
          <a:p>
            <a:pPr marL="673200" lvl="1" indent="-215280"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spc="-1" dirty="0">
                <a:solidFill>
                  <a:srgbClr val="000000"/>
                </a:solidFill>
                <a:latin typeface="Arial"/>
                <a:ea typeface="DejaVu Sans"/>
              </a:rPr>
              <a:t>St. Louis </a:t>
            </a:r>
            <a:r>
              <a:rPr lang="fi-FI" sz="2800" spc="-1" dirty="0" err="1">
                <a:solidFill>
                  <a:srgbClr val="000000"/>
                </a:solidFill>
                <a:latin typeface="Arial"/>
                <a:ea typeface="DejaVu Sans"/>
              </a:rPr>
              <a:t>Lambert</a:t>
            </a:r>
            <a:r>
              <a:rPr lang="fi-FI" sz="2800" spc="-1" dirty="0">
                <a:solidFill>
                  <a:srgbClr val="000000"/>
                </a:solidFill>
                <a:latin typeface="Arial"/>
                <a:ea typeface="DejaVu Sans"/>
              </a:rPr>
              <a:t> on Class B, noin 14 miljoonaa matkustajaa vuosittain käsittelevä kenttä</a:t>
            </a:r>
          </a:p>
          <a:p>
            <a:pPr marL="673200" lvl="1" indent="-215280"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Sikäläinen kotikenttäni KSUS (Spirit of St. Louis) on kahden kiitoradan vilkas Class D kenttä</a:t>
            </a:r>
          </a:p>
          <a:p>
            <a:pPr marL="673200" lvl="1" indent="-215280"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spc="-1" dirty="0">
                <a:solidFill>
                  <a:srgbClr val="000000"/>
                </a:solidFill>
                <a:latin typeface="Arial"/>
                <a:ea typeface="DejaVu Sans"/>
              </a:rPr>
              <a:t>Kuvassa yhteensä 11 aktiivista lentokenttää joille kaikille on mittarilähestymismenetelmät</a:t>
            </a:r>
          </a:p>
          <a:p>
            <a:pPr marL="673200" lvl="1" indent="-215280"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Tampere-Pirkkala on yhden kiitoradan Class D kenttä jossa kulkee </a:t>
            </a:r>
            <a:r>
              <a:rPr lang="fi-FI" sz="2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vuosittaain</a:t>
            </a:r>
            <a:r>
              <a:rPr lang="fi-FI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0,2-0,3 miljoonaa matkustajaa ja lisäksi siellä toimii Pirkkalan Lennosto</a:t>
            </a:r>
            <a:endParaRPr lang="fi-FI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i-FI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i-FI" sz="2800" b="0" strike="noStrike" spc="-1" dirty="0">
              <a:latin typeface="Arial"/>
            </a:endParaRPr>
          </a:p>
        </p:txBody>
      </p:sp>
      <p:pic>
        <p:nvPicPr>
          <p:cNvPr id="69" name="Picture 68"/>
          <p:cNvPicPr/>
          <p:nvPr/>
        </p:nvPicPr>
        <p:blipFill>
          <a:blip r:embed="rId4"/>
          <a:stretch/>
        </p:blipFill>
        <p:spPr>
          <a:xfrm>
            <a:off x="0" y="6527520"/>
            <a:ext cx="10080360" cy="10324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0233252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ustomShape 1"/>
          <p:cNvSpPr/>
          <p:nvPr/>
        </p:nvSpPr>
        <p:spPr>
          <a:xfrm>
            <a:off x="503280" y="1768320"/>
            <a:ext cx="9069480" cy="49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080" rIns="0" bIns="0"/>
          <a:lstStyle/>
          <a:p>
            <a:pPr algn="ctr">
              <a:lnSpc>
                <a:spcPct val="100000"/>
              </a:lnSpc>
            </a:pPr>
            <a:endParaRPr lang="fi-FI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i-FI" sz="1800" b="0" strike="noStrike" spc="-1">
              <a:latin typeface="Arial"/>
            </a:endParaRPr>
          </a:p>
        </p:txBody>
      </p:sp>
      <p:pic>
        <p:nvPicPr>
          <p:cNvPr id="67" name="Picture 5"/>
          <p:cNvPicPr/>
          <p:nvPr/>
        </p:nvPicPr>
        <p:blipFill>
          <a:blip r:embed="rId3"/>
          <a:stretch/>
        </p:blipFill>
        <p:spPr>
          <a:xfrm>
            <a:off x="1080000" y="467640"/>
            <a:ext cx="7992720" cy="1222560"/>
          </a:xfrm>
          <a:prstGeom prst="rect">
            <a:avLst/>
          </a:prstGeom>
          <a:ln>
            <a:noFill/>
          </a:ln>
        </p:spPr>
      </p:pic>
      <p:sp>
        <p:nvSpPr>
          <p:cNvPr id="68" name="CustomShape 2"/>
          <p:cNvSpPr/>
          <p:nvPr/>
        </p:nvSpPr>
        <p:spPr>
          <a:xfrm>
            <a:off x="159487" y="1767994"/>
            <a:ext cx="2526229" cy="57720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080" rIns="0" bIns="0"/>
          <a:lstStyle/>
          <a:p>
            <a:pPr marL="216000" indent="-215280"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Ilmatila ja varaukset 24.9.2018</a:t>
            </a:r>
          </a:p>
          <a:p>
            <a:pPr marL="216000" indent="-215280"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fi-FI" sz="2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Trafin</a:t>
            </a:r>
            <a:r>
              <a:rPr lang="fi-FI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    AUP-kartta  on hieno</a:t>
            </a:r>
          </a:p>
          <a:p>
            <a:pPr marL="216000" indent="-215280"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spc="-1" dirty="0">
                <a:solidFill>
                  <a:srgbClr val="000000"/>
                </a:solidFill>
                <a:latin typeface="Arial"/>
              </a:rPr>
              <a:t>Ilmailukartta.fi on SUPERI</a:t>
            </a:r>
          </a:p>
          <a:p>
            <a:pPr marL="216000" indent="-215280"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b="0" strike="noStrike" spc="-1" dirty="0">
                <a:solidFill>
                  <a:srgbClr val="000000"/>
                </a:solidFill>
                <a:latin typeface="Arial"/>
              </a:rPr>
              <a:t>Kumpikaan ei valitettavasti lennä mukana</a:t>
            </a:r>
            <a:endParaRPr lang="fi-FI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i-FI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i-FI" sz="2800" b="0" strike="noStrike" spc="-1" dirty="0">
              <a:latin typeface="Arial"/>
            </a:endParaRPr>
          </a:p>
        </p:txBody>
      </p:sp>
      <p:pic>
        <p:nvPicPr>
          <p:cNvPr id="69" name="Picture 68"/>
          <p:cNvPicPr/>
          <p:nvPr/>
        </p:nvPicPr>
        <p:blipFill>
          <a:blip r:embed="rId4"/>
          <a:stretch/>
        </p:blipFill>
        <p:spPr>
          <a:xfrm>
            <a:off x="0" y="6527520"/>
            <a:ext cx="10080360" cy="1032480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71A699-7E80-40E5-B5FB-A7D1652903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37" y="1746038"/>
            <a:ext cx="3440587" cy="5833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EA781F-4805-4FD7-AF80-3EEDA864B9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889" y="1755115"/>
            <a:ext cx="3945151" cy="578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55373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ustomShape 1"/>
          <p:cNvSpPr/>
          <p:nvPr/>
        </p:nvSpPr>
        <p:spPr>
          <a:xfrm>
            <a:off x="503280" y="1768320"/>
            <a:ext cx="9069480" cy="49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080" rIns="0" bIns="0"/>
          <a:lstStyle/>
          <a:p>
            <a:pPr algn="ctr">
              <a:lnSpc>
                <a:spcPct val="100000"/>
              </a:lnSpc>
            </a:pPr>
            <a:endParaRPr lang="fi-FI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i-FI" sz="1800" b="0" strike="noStrike" spc="-1">
              <a:latin typeface="Arial"/>
            </a:endParaRPr>
          </a:p>
        </p:txBody>
      </p:sp>
      <p:pic>
        <p:nvPicPr>
          <p:cNvPr id="67" name="Picture 5"/>
          <p:cNvPicPr/>
          <p:nvPr/>
        </p:nvPicPr>
        <p:blipFill>
          <a:blip r:embed="rId3"/>
          <a:stretch/>
        </p:blipFill>
        <p:spPr>
          <a:xfrm>
            <a:off x="1080000" y="467640"/>
            <a:ext cx="7992720" cy="1222560"/>
          </a:xfrm>
          <a:prstGeom prst="rect">
            <a:avLst/>
          </a:prstGeom>
          <a:ln>
            <a:noFill/>
          </a:ln>
        </p:spPr>
      </p:pic>
      <p:sp>
        <p:nvSpPr>
          <p:cNvPr id="68" name="CustomShape 2"/>
          <p:cNvSpPr/>
          <p:nvPr/>
        </p:nvSpPr>
        <p:spPr>
          <a:xfrm>
            <a:off x="655560" y="1920960"/>
            <a:ext cx="9069480" cy="49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080" rIns="0" bIns="0"/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Suomen ilmatila on VFR-lentäjälle todella monimutkainen ja haastava.</a:t>
            </a: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spc="-1" dirty="0">
                <a:solidFill>
                  <a:srgbClr val="000000"/>
                </a:solidFill>
                <a:latin typeface="Arial"/>
                <a:ea typeface="DejaVu Sans"/>
              </a:rPr>
              <a:t>Siellä selviää kun tekee huolellista etukäteistyötä ja on kokoajan aktiivisesti varmistamassa tilannetta oikeilla jaksoilla oikeaan aikaan</a:t>
            </a: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Minä tarkistan kaiken olennaisen lisäksi </a:t>
            </a:r>
            <a:r>
              <a:rPr lang="fi-FI" sz="2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Easy</a:t>
            </a:r>
            <a:r>
              <a:rPr lang="fi-FI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-VFR sovelluksen </a:t>
            </a:r>
            <a:r>
              <a:rPr lang="fi-FI" sz="2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TripKitillä</a:t>
            </a:r>
            <a:r>
              <a:rPr lang="fi-FI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ennen lentosuunnitelman tekoa.</a:t>
            </a: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spc="-1" dirty="0">
                <a:solidFill>
                  <a:srgbClr val="000000"/>
                </a:solidFill>
                <a:latin typeface="Arial"/>
                <a:ea typeface="DejaVu Sans"/>
              </a:rPr>
              <a:t>Virhemahdollisuuksia on paljon</a:t>
            </a: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spc="-1" dirty="0">
                <a:solidFill>
                  <a:srgbClr val="000000"/>
                </a:solidFill>
                <a:latin typeface="Arial"/>
                <a:ea typeface="DejaVu Sans"/>
              </a:rPr>
              <a:t>En ihmettele jos harvemmin lentävällä pilotilla tekee mieli heittää </a:t>
            </a:r>
            <a:r>
              <a:rPr lang="fi-FI" sz="2800" spc="-1" dirty="0" err="1">
                <a:solidFill>
                  <a:srgbClr val="000000"/>
                </a:solidFill>
                <a:latin typeface="Arial"/>
                <a:ea typeface="DejaVu Sans"/>
              </a:rPr>
              <a:t>kinttaat</a:t>
            </a:r>
            <a:r>
              <a:rPr lang="fi-FI" sz="2800" spc="-1" dirty="0">
                <a:solidFill>
                  <a:srgbClr val="000000"/>
                </a:solidFill>
                <a:latin typeface="Arial"/>
                <a:ea typeface="DejaVu Sans"/>
              </a:rPr>
              <a:t> tiskiin ja lopettaa koko ilmailu.</a:t>
            </a:r>
            <a:r>
              <a:rPr lang="fi-FI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fi-FI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i-FI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i-FI" sz="2800" b="0" strike="noStrike" spc="-1" dirty="0">
              <a:latin typeface="Arial"/>
            </a:endParaRPr>
          </a:p>
        </p:txBody>
      </p:sp>
      <p:pic>
        <p:nvPicPr>
          <p:cNvPr id="69" name="Picture 68"/>
          <p:cNvPicPr/>
          <p:nvPr/>
        </p:nvPicPr>
        <p:blipFill>
          <a:blip r:embed="rId4"/>
          <a:stretch/>
        </p:blipFill>
        <p:spPr>
          <a:xfrm>
            <a:off x="0" y="6527520"/>
            <a:ext cx="10080360" cy="10324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9343827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ustomShape 1"/>
          <p:cNvSpPr/>
          <p:nvPr/>
        </p:nvSpPr>
        <p:spPr>
          <a:xfrm>
            <a:off x="503280" y="1768320"/>
            <a:ext cx="9069480" cy="49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080" rIns="0" bIns="0"/>
          <a:lstStyle/>
          <a:p>
            <a:pPr algn="ctr">
              <a:lnSpc>
                <a:spcPct val="100000"/>
              </a:lnSpc>
            </a:pPr>
            <a:endParaRPr lang="fi-FI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i-FI" sz="1800" b="0" strike="noStrike" spc="-1">
              <a:latin typeface="Arial"/>
            </a:endParaRPr>
          </a:p>
        </p:txBody>
      </p:sp>
      <p:pic>
        <p:nvPicPr>
          <p:cNvPr id="67" name="Picture 5"/>
          <p:cNvPicPr/>
          <p:nvPr/>
        </p:nvPicPr>
        <p:blipFill>
          <a:blip r:embed="rId3"/>
          <a:stretch/>
        </p:blipFill>
        <p:spPr>
          <a:xfrm>
            <a:off x="1080000" y="467640"/>
            <a:ext cx="7992720" cy="1222560"/>
          </a:xfrm>
          <a:prstGeom prst="rect">
            <a:avLst/>
          </a:prstGeom>
          <a:ln>
            <a:noFill/>
          </a:ln>
        </p:spPr>
      </p:pic>
      <p:sp>
        <p:nvSpPr>
          <p:cNvPr id="68" name="CustomShape 2"/>
          <p:cNvSpPr/>
          <p:nvPr/>
        </p:nvSpPr>
        <p:spPr>
          <a:xfrm>
            <a:off x="55041" y="1896002"/>
            <a:ext cx="2302984" cy="45533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080" rIns="0" bIns="0"/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fi-FI" sz="2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EasyVFR</a:t>
            </a:r>
            <a:r>
              <a:rPr lang="fi-FI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fi-FI" sz="2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TripKit</a:t>
            </a:r>
            <a:r>
              <a:rPr lang="fi-FI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hakee tarpeelliset tiedot reitille</a:t>
            </a: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spc="-1" dirty="0">
                <a:solidFill>
                  <a:srgbClr val="000000"/>
                </a:solidFill>
                <a:latin typeface="Arial"/>
              </a:rPr>
              <a:t>Hieno työkalu</a:t>
            </a: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b="0" strike="noStrike" spc="-1" dirty="0">
                <a:solidFill>
                  <a:srgbClr val="000000"/>
                </a:solidFill>
                <a:latin typeface="Arial"/>
              </a:rPr>
              <a:t>Tässä Tampere Jämi Pori</a:t>
            </a:r>
            <a:endParaRPr lang="fi-FI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i-FI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i-FI" sz="2800" b="0" strike="noStrike" spc="-1" dirty="0">
              <a:latin typeface="Arial"/>
            </a:endParaRPr>
          </a:p>
        </p:txBody>
      </p:sp>
      <p:pic>
        <p:nvPicPr>
          <p:cNvPr id="69" name="Picture 68"/>
          <p:cNvPicPr/>
          <p:nvPr/>
        </p:nvPicPr>
        <p:blipFill>
          <a:blip r:embed="rId4"/>
          <a:stretch/>
        </p:blipFill>
        <p:spPr>
          <a:xfrm>
            <a:off x="0" y="6527520"/>
            <a:ext cx="10080360" cy="1032480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BCDD45-4E8F-47EB-9C97-555EE0D9C3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289" y="1768320"/>
            <a:ext cx="7721807" cy="579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41883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ustomShape 1"/>
          <p:cNvSpPr/>
          <p:nvPr/>
        </p:nvSpPr>
        <p:spPr>
          <a:xfrm>
            <a:off x="503280" y="1768320"/>
            <a:ext cx="9069480" cy="49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080" rIns="0" bIns="0"/>
          <a:lstStyle/>
          <a:p>
            <a:pPr algn="ctr">
              <a:lnSpc>
                <a:spcPct val="100000"/>
              </a:lnSpc>
            </a:pPr>
            <a:endParaRPr lang="fi-FI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i-FI" sz="1800" b="0" strike="noStrike" spc="-1">
              <a:latin typeface="Arial"/>
            </a:endParaRPr>
          </a:p>
        </p:txBody>
      </p:sp>
      <p:pic>
        <p:nvPicPr>
          <p:cNvPr id="67" name="Picture 5"/>
          <p:cNvPicPr/>
          <p:nvPr/>
        </p:nvPicPr>
        <p:blipFill>
          <a:blip r:embed="rId3"/>
          <a:stretch/>
        </p:blipFill>
        <p:spPr>
          <a:xfrm>
            <a:off x="1080000" y="467640"/>
            <a:ext cx="7992720" cy="1222560"/>
          </a:xfrm>
          <a:prstGeom prst="rect">
            <a:avLst/>
          </a:prstGeom>
          <a:ln>
            <a:noFill/>
          </a:ln>
        </p:spPr>
      </p:pic>
      <p:sp>
        <p:nvSpPr>
          <p:cNvPr id="68" name="CustomShape 2"/>
          <p:cNvSpPr/>
          <p:nvPr/>
        </p:nvSpPr>
        <p:spPr>
          <a:xfrm>
            <a:off x="655560" y="1920960"/>
            <a:ext cx="9069480" cy="49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080" rIns="0" bIns="0"/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Kaikki tämä tieto ja paljon muuta voitaisiin saada lentokoneeseen visuaalisena, intuitiivisena tietona tosiaikaisesti lennon aikana ottamalla käyttöön </a:t>
            </a:r>
            <a:r>
              <a:rPr lang="fi-FI" sz="4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ADS-B IN jaksolla UAT/978MHz</a:t>
            </a:r>
            <a:endParaRPr lang="fi-FI" sz="28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Oli suuri pettymys todeta ettei </a:t>
            </a:r>
            <a:r>
              <a:rPr lang="fi-FI" sz="2800" spc="-1" dirty="0">
                <a:solidFill>
                  <a:srgbClr val="000000"/>
                </a:solidFill>
                <a:latin typeface="Arial"/>
                <a:ea typeface="DejaVu Sans"/>
              </a:rPr>
              <a:t>ADS-B IN toimi täällä</a:t>
            </a:r>
          </a:p>
          <a:p>
            <a:pPr marL="1130400" lvl="2" indent="-215280"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Muu lentoliikenne</a:t>
            </a:r>
          </a:p>
          <a:p>
            <a:pPr marL="1130400" lvl="2" indent="-215280"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spc="-1" dirty="0">
                <a:solidFill>
                  <a:srgbClr val="000000"/>
                </a:solidFill>
                <a:latin typeface="Arial"/>
              </a:rPr>
              <a:t> Säätutkakuva, </a:t>
            </a:r>
            <a:r>
              <a:rPr lang="fi-FI" sz="2800" spc="-1" dirty="0" err="1">
                <a:solidFill>
                  <a:srgbClr val="000000"/>
                </a:solidFill>
                <a:latin typeface="Arial"/>
              </a:rPr>
              <a:t>metarit</a:t>
            </a:r>
            <a:r>
              <a:rPr lang="fi-FI" sz="2800" spc="-1" dirty="0">
                <a:solidFill>
                  <a:srgbClr val="000000"/>
                </a:solidFill>
                <a:latin typeface="Arial"/>
              </a:rPr>
              <a:t> ennusteet </a:t>
            </a:r>
            <a:r>
              <a:rPr lang="fi-FI" sz="2800" spc="-1" dirty="0" err="1">
                <a:solidFill>
                  <a:srgbClr val="000000"/>
                </a:solidFill>
                <a:latin typeface="Arial"/>
              </a:rPr>
              <a:t>sigmetit</a:t>
            </a:r>
            <a:r>
              <a:rPr lang="fi-FI" sz="2800" spc="-1" dirty="0">
                <a:solidFill>
                  <a:srgbClr val="000000"/>
                </a:solidFill>
                <a:latin typeface="Arial"/>
              </a:rPr>
              <a:t> jne..</a:t>
            </a:r>
          </a:p>
          <a:p>
            <a:pPr marL="1130400" lvl="2" indent="-215280"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b="0" strike="noStrike" spc="-1" dirty="0">
                <a:solidFill>
                  <a:srgbClr val="000000"/>
                </a:solidFill>
                <a:latin typeface="Arial"/>
              </a:rPr>
              <a:t> rajoitus- ja vaara-alueet ja niiden tila nyt</a:t>
            </a:r>
          </a:p>
          <a:p>
            <a:pPr marL="1130400" lvl="2" indent="-215280"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spc="-1" dirty="0" err="1">
                <a:solidFill>
                  <a:srgbClr val="000000"/>
                </a:solidFill>
                <a:latin typeface="Arial"/>
              </a:rPr>
              <a:t>NOTAMit</a:t>
            </a:r>
            <a:r>
              <a:rPr lang="fi-FI" sz="28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spc="-1" dirty="0" err="1">
                <a:solidFill>
                  <a:srgbClr val="000000"/>
                </a:solidFill>
                <a:latin typeface="Arial"/>
              </a:rPr>
              <a:t>jne</a:t>
            </a:r>
            <a:r>
              <a:rPr lang="fi-FI" sz="2800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fi-FI" sz="2800" spc="-1" dirty="0" err="1">
                <a:solidFill>
                  <a:srgbClr val="000000"/>
                </a:solidFill>
                <a:latin typeface="Arial"/>
              </a:rPr>
              <a:t>jne</a:t>
            </a:r>
            <a:r>
              <a:rPr lang="fi-FI" sz="2800" spc="-1" dirty="0">
                <a:solidFill>
                  <a:srgbClr val="000000"/>
                </a:solidFill>
                <a:latin typeface="Arial"/>
              </a:rPr>
              <a:t>…</a:t>
            </a:r>
            <a:endParaRPr lang="fi-FI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i-FI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i-FI" sz="2800" b="0" strike="noStrike" spc="-1" dirty="0">
              <a:latin typeface="Arial"/>
            </a:endParaRPr>
          </a:p>
        </p:txBody>
      </p:sp>
      <p:pic>
        <p:nvPicPr>
          <p:cNvPr id="69" name="Picture 68"/>
          <p:cNvPicPr/>
          <p:nvPr/>
        </p:nvPicPr>
        <p:blipFill>
          <a:blip r:embed="rId4"/>
          <a:stretch/>
        </p:blipFill>
        <p:spPr>
          <a:xfrm>
            <a:off x="0" y="6527520"/>
            <a:ext cx="10080360" cy="10324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3206266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ustomShape 1"/>
          <p:cNvSpPr/>
          <p:nvPr/>
        </p:nvSpPr>
        <p:spPr>
          <a:xfrm>
            <a:off x="503280" y="1768320"/>
            <a:ext cx="9069480" cy="49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080" rIns="0" bIns="0"/>
          <a:lstStyle/>
          <a:p>
            <a:pPr algn="ctr">
              <a:lnSpc>
                <a:spcPct val="100000"/>
              </a:lnSpc>
            </a:pPr>
            <a:endParaRPr lang="fi-FI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i-FI" sz="1800" b="0" strike="noStrike" spc="-1">
              <a:latin typeface="Arial"/>
            </a:endParaRPr>
          </a:p>
        </p:txBody>
      </p:sp>
      <p:pic>
        <p:nvPicPr>
          <p:cNvPr id="67" name="Picture 5"/>
          <p:cNvPicPr/>
          <p:nvPr/>
        </p:nvPicPr>
        <p:blipFill>
          <a:blip r:embed="rId3"/>
          <a:stretch/>
        </p:blipFill>
        <p:spPr>
          <a:xfrm>
            <a:off x="1080000" y="467640"/>
            <a:ext cx="7992720" cy="1222560"/>
          </a:xfrm>
          <a:prstGeom prst="rect">
            <a:avLst/>
          </a:prstGeom>
          <a:ln>
            <a:noFill/>
          </a:ln>
        </p:spPr>
      </p:pic>
      <p:sp>
        <p:nvSpPr>
          <p:cNvPr id="68" name="CustomShape 2"/>
          <p:cNvSpPr/>
          <p:nvPr/>
        </p:nvSpPr>
        <p:spPr>
          <a:xfrm>
            <a:off x="503279" y="1920960"/>
            <a:ext cx="9310571" cy="49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080" rIns="0" bIns="0"/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Tosiaikainen tieto mahdollistaisi joustavamman toiminnan</a:t>
            </a:r>
          </a:p>
          <a:p>
            <a:pPr marL="673200" lvl="1" indent="-215280"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spc="-1" dirty="0">
                <a:solidFill>
                  <a:srgbClr val="000000"/>
                </a:solidFill>
                <a:latin typeface="Arial"/>
                <a:ea typeface="DejaVu Sans"/>
              </a:rPr>
              <a:t>Esimerkiksi hyppytoiminta, purjelento ja ilmavoimat</a:t>
            </a:r>
          </a:p>
          <a:p>
            <a:pPr marL="673200" lvl="1" indent="-215280"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FLARM tiedot olisivat kohtuudella yhdistett</a:t>
            </a:r>
            <a:r>
              <a:rPr lang="fi-FI" sz="2800" spc="-1" dirty="0">
                <a:solidFill>
                  <a:srgbClr val="000000"/>
                </a:solidFill>
                <a:latin typeface="Arial"/>
                <a:ea typeface="DejaVu Sans"/>
              </a:rPr>
              <a:t>ävissä ADS-B –liikennetietoihin (kuten ne näkyvät yhdessä jo nyt esimerkiksi </a:t>
            </a:r>
            <a:r>
              <a:rPr lang="fi-FI" sz="2800" spc="-1" dirty="0" err="1">
                <a:solidFill>
                  <a:srgbClr val="000000"/>
                </a:solidFill>
                <a:latin typeface="Arial"/>
                <a:ea typeface="DejaVu Sans"/>
              </a:rPr>
              <a:t>Flightradar</a:t>
            </a:r>
            <a:r>
              <a:rPr lang="fi-FI" sz="2800" spc="-1" dirty="0">
                <a:solidFill>
                  <a:srgbClr val="000000"/>
                </a:solidFill>
                <a:latin typeface="Arial"/>
                <a:ea typeface="DejaVu Sans"/>
              </a:rPr>
              <a:t> 24 ympäristössä)</a:t>
            </a:r>
          </a:p>
          <a:p>
            <a:pPr marL="673200" lvl="1" indent="-215280"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Halvimmat ADS-B IN vastaanottimet vain $250, näytöksi käy</a:t>
            </a:r>
            <a:r>
              <a:rPr lang="fi-FI" sz="2800" spc="-1" dirty="0">
                <a:solidFill>
                  <a:srgbClr val="000000"/>
                </a:solidFill>
                <a:latin typeface="Arial"/>
                <a:ea typeface="DejaVu Sans"/>
              </a:rPr>
              <a:t>vät esimerkiksi tablettitietokoneet.</a:t>
            </a:r>
          </a:p>
          <a:p>
            <a:pPr marL="673200" lvl="1" indent="-215280"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Tarvittavat maalaitteetkin lienevät varsin kohtuuhintaisia</a:t>
            </a:r>
            <a:r>
              <a:rPr lang="fi-FI" sz="2800" spc="-1" dirty="0">
                <a:solidFill>
                  <a:srgbClr val="000000"/>
                </a:solidFill>
                <a:latin typeface="Arial"/>
                <a:ea typeface="DejaVu Sans"/>
              </a:rPr>
              <a:t>, ainakin tuo 978MHz lisäys niihin.</a:t>
            </a:r>
            <a:endParaRPr lang="fi-FI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i-FI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i-FI" sz="2800" b="0" strike="noStrike" spc="-1" dirty="0">
              <a:latin typeface="Arial"/>
            </a:endParaRPr>
          </a:p>
        </p:txBody>
      </p:sp>
      <p:pic>
        <p:nvPicPr>
          <p:cNvPr id="69" name="Picture 68"/>
          <p:cNvPicPr/>
          <p:nvPr/>
        </p:nvPicPr>
        <p:blipFill>
          <a:blip r:embed="rId4"/>
          <a:stretch/>
        </p:blipFill>
        <p:spPr>
          <a:xfrm>
            <a:off x="0" y="6527520"/>
            <a:ext cx="10080360" cy="10324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8840374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ustomShape 1"/>
          <p:cNvSpPr/>
          <p:nvPr/>
        </p:nvSpPr>
        <p:spPr>
          <a:xfrm>
            <a:off x="503280" y="1768320"/>
            <a:ext cx="9069480" cy="49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080" rIns="0" bIns="0"/>
          <a:lstStyle/>
          <a:p>
            <a:pPr algn="ctr">
              <a:lnSpc>
                <a:spcPct val="100000"/>
              </a:lnSpc>
            </a:pPr>
            <a:endParaRPr lang="fi-FI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i-FI" sz="1800" b="0" strike="noStrike" spc="-1">
              <a:latin typeface="Arial"/>
            </a:endParaRPr>
          </a:p>
        </p:txBody>
      </p:sp>
      <p:pic>
        <p:nvPicPr>
          <p:cNvPr id="67" name="Picture 5"/>
          <p:cNvPicPr/>
          <p:nvPr/>
        </p:nvPicPr>
        <p:blipFill>
          <a:blip r:embed="rId3"/>
          <a:stretch/>
        </p:blipFill>
        <p:spPr>
          <a:xfrm>
            <a:off x="1080000" y="467640"/>
            <a:ext cx="7992720" cy="1222560"/>
          </a:xfrm>
          <a:prstGeom prst="rect">
            <a:avLst/>
          </a:prstGeom>
          <a:ln>
            <a:noFill/>
          </a:ln>
        </p:spPr>
      </p:pic>
      <p:sp>
        <p:nvSpPr>
          <p:cNvPr id="68" name="CustomShape 2"/>
          <p:cNvSpPr/>
          <p:nvPr/>
        </p:nvSpPr>
        <p:spPr>
          <a:xfrm>
            <a:off x="655560" y="1920960"/>
            <a:ext cx="9069480" cy="49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080" rIns="0" bIns="0"/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Ruotsissa:</a:t>
            </a: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b="1" dirty="0"/>
              <a:t>Sweden</a:t>
            </a:r>
            <a:r>
              <a:rPr lang="en-US" dirty="0"/>
              <a:t> — LFV Group in Sweden has implemented a nationwide ADS-B network with 12 ground stations. Installation commenced during spring 2006, and the network was fully (technically) operational in 2007. An ADS-B–supported system is planned for operational usage in </a:t>
            </a:r>
            <a:r>
              <a:rPr lang="en-US" dirty="0">
                <a:hlinkClick r:id="rId4" tooltip="Kiruna"/>
              </a:rPr>
              <a:t>Kiruna</a:t>
            </a:r>
            <a:r>
              <a:rPr lang="en-US" dirty="0"/>
              <a:t>, Sweden, during spring 2009.</a:t>
            </a:r>
            <a:r>
              <a:rPr lang="en-US" baseline="30000" dirty="0"/>
              <a:t>[</a:t>
            </a:r>
            <a:r>
              <a:rPr lang="en-US" i="1" baseline="30000" dirty="0">
                <a:hlinkClick r:id="rId5" tooltip="Wikipedia:Manual of Style/Dates and numbers"/>
              </a:rPr>
              <a:t>needs update</a:t>
            </a:r>
            <a:r>
              <a:rPr lang="en-US" baseline="30000" dirty="0"/>
              <a:t>]</a:t>
            </a:r>
            <a:r>
              <a:rPr lang="en-US" dirty="0"/>
              <a:t> Based on the VDL Mode 4 standards, the network of ground stations can support services for ADS-B, TIS-B, FIS-B, GNS-B (DGNSS augmentation) and point-to-point communication, allowing aircraft equipped with VDL 4-compliant transceivers to lower fuel consumption and reduce flight times.</a:t>
            </a:r>
            <a:r>
              <a:rPr lang="en-US" baseline="30000" dirty="0"/>
              <a:t>[</a:t>
            </a:r>
            <a:r>
              <a:rPr lang="en-US" i="1" baseline="30000" dirty="0">
                <a:hlinkClick r:id="rId6" tooltip="Wikipedia:Citation needed"/>
              </a:rPr>
              <a:t>citation needed</a:t>
            </a:r>
            <a:r>
              <a:rPr lang="en-US" baseline="30000" dirty="0"/>
              <a:t>]</a:t>
            </a: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400" strike="noStrike" spc="-1" dirty="0">
                <a:latin typeface="Arial"/>
              </a:rPr>
              <a:t>TIS-B </a:t>
            </a:r>
            <a:r>
              <a:rPr lang="fi-FI" sz="2400" strike="noStrike" spc="-1" dirty="0" err="1">
                <a:latin typeface="Arial"/>
              </a:rPr>
              <a:t>Trafic</a:t>
            </a:r>
            <a:r>
              <a:rPr lang="fi-FI" sz="2400" strike="noStrike" spc="-1" dirty="0">
                <a:latin typeface="Arial"/>
              </a:rPr>
              <a:t> </a:t>
            </a:r>
            <a:r>
              <a:rPr lang="fi-FI" sz="2400" strike="noStrike" spc="-1" dirty="0" err="1">
                <a:latin typeface="Arial"/>
              </a:rPr>
              <a:t>Information</a:t>
            </a:r>
            <a:r>
              <a:rPr lang="fi-FI" sz="2400" strike="noStrike" spc="-1" dirty="0">
                <a:latin typeface="Arial"/>
              </a:rPr>
              <a:t> Service Broadcast</a:t>
            </a: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400" spc="-1" dirty="0">
                <a:latin typeface="Arial"/>
              </a:rPr>
              <a:t>FIS-B Flight </a:t>
            </a:r>
            <a:r>
              <a:rPr lang="fi-FI" sz="2400" spc="-1" dirty="0" err="1">
                <a:latin typeface="Arial"/>
              </a:rPr>
              <a:t>Information</a:t>
            </a:r>
            <a:r>
              <a:rPr lang="fi-FI" sz="2400" spc="-1" dirty="0">
                <a:latin typeface="Arial"/>
              </a:rPr>
              <a:t> Service Broadcast</a:t>
            </a: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000" spc="-1" dirty="0">
                <a:hlinkClick r:id="rId7"/>
              </a:rPr>
              <a:t>https://en.wikipedia.org/wiki/Automatic_dependent_surveillance_–_broadcast</a:t>
            </a:r>
            <a:endParaRPr lang="fi-FI" sz="2000" spc="-1" dirty="0"/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"/>
            </a:pPr>
            <a:endParaRPr lang="fi-FI" sz="2000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"/>
            </a:pPr>
            <a:endParaRPr lang="fi-FI" sz="240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i-FI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i-FI" sz="2800" b="0" strike="noStrike" spc="-1" dirty="0">
              <a:latin typeface="Arial"/>
            </a:endParaRPr>
          </a:p>
        </p:txBody>
      </p:sp>
      <p:pic>
        <p:nvPicPr>
          <p:cNvPr id="69" name="Picture 68"/>
          <p:cNvPicPr/>
          <p:nvPr/>
        </p:nvPicPr>
        <p:blipFill>
          <a:blip r:embed="rId8"/>
          <a:stretch/>
        </p:blipFill>
        <p:spPr>
          <a:xfrm>
            <a:off x="0" y="6527520"/>
            <a:ext cx="10080360" cy="10324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5324222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ustomShape 1"/>
          <p:cNvSpPr/>
          <p:nvPr/>
        </p:nvSpPr>
        <p:spPr>
          <a:xfrm>
            <a:off x="503280" y="1768320"/>
            <a:ext cx="9069480" cy="49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080" rIns="0" bIns="0"/>
          <a:lstStyle/>
          <a:p>
            <a:pPr algn="ctr">
              <a:lnSpc>
                <a:spcPct val="100000"/>
              </a:lnSpc>
            </a:pPr>
            <a:endParaRPr lang="fi-FI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i-FI" sz="1800" b="0" strike="noStrike" spc="-1">
              <a:latin typeface="Arial"/>
            </a:endParaRPr>
          </a:p>
        </p:txBody>
      </p:sp>
      <p:pic>
        <p:nvPicPr>
          <p:cNvPr id="67" name="Picture 5"/>
          <p:cNvPicPr/>
          <p:nvPr/>
        </p:nvPicPr>
        <p:blipFill>
          <a:blip r:embed="rId3"/>
          <a:stretch/>
        </p:blipFill>
        <p:spPr>
          <a:xfrm>
            <a:off x="1080000" y="467640"/>
            <a:ext cx="7992720" cy="1222560"/>
          </a:xfrm>
          <a:prstGeom prst="rect">
            <a:avLst/>
          </a:prstGeom>
          <a:ln>
            <a:noFill/>
          </a:ln>
        </p:spPr>
      </p:pic>
      <p:sp>
        <p:nvSpPr>
          <p:cNvPr id="68" name="CustomShape 2"/>
          <p:cNvSpPr/>
          <p:nvPr/>
        </p:nvSpPr>
        <p:spPr>
          <a:xfrm>
            <a:off x="113298" y="1846440"/>
            <a:ext cx="3172162" cy="49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080" rIns="0" bIns="0"/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spc="-1" dirty="0">
                <a:solidFill>
                  <a:srgbClr val="000000"/>
                </a:solidFill>
                <a:latin typeface="Arial"/>
                <a:ea typeface="DejaVu Sans"/>
              </a:rPr>
              <a:t>Englann</a:t>
            </a:r>
            <a:r>
              <a:rPr lang="fi-FI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issa:</a:t>
            </a: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000" spc="-1" dirty="0">
                <a:solidFill>
                  <a:srgbClr val="000000"/>
                </a:solidFill>
                <a:hlinkClick r:id="rId4"/>
              </a:rPr>
              <a:t>https://uavionix.com/blog/uat-in-the-uk-part-iii</a:t>
            </a:r>
            <a:endParaRPr lang="fi-FI" sz="2000" spc="-1" dirty="0">
              <a:solidFill>
                <a:srgbClr val="000000"/>
              </a:solidFill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000" spc="-1" dirty="0">
                <a:solidFill>
                  <a:srgbClr val="000000"/>
                </a:solidFill>
              </a:rPr>
              <a:t>/</a:t>
            </a:r>
            <a:r>
              <a:rPr lang="fi-FI" strike="noStrike" spc="-1" dirty="0">
                <a:latin typeface="Arial"/>
              </a:rPr>
              <a:t>TIS-B </a:t>
            </a:r>
            <a:r>
              <a:rPr lang="fi-FI" strike="noStrike" spc="-1" dirty="0" err="1">
                <a:latin typeface="Arial"/>
              </a:rPr>
              <a:t>Trafic</a:t>
            </a:r>
            <a:r>
              <a:rPr lang="fi-FI" strike="noStrike" spc="-1" dirty="0">
                <a:latin typeface="Arial"/>
              </a:rPr>
              <a:t> </a:t>
            </a:r>
            <a:r>
              <a:rPr lang="fi-FI" strike="noStrike" spc="-1" dirty="0" err="1">
                <a:latin typeface="Arial"/>
              </a:rPr>
              <a:t>Information</a:t>
            </a:r>
            <a:r>
              <a:rPr lang="fi-FI" strike="noStrike" spc="-1" dirty="0">
                <a:latin typeface="Arial"/>
              </a:rPr>
              <a:t> Service Broadcast</a:t>
            </a: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pc="-1" dirty="0">
                <a:latin typeface="Arial"/>
              </a:rPr>
              <a:t>On siis jo koekäytössä </a:t>
            </a:r>
            <a:endParaRPr lang="fi-FI" strike="noStrike" spc="-1" dirty="0">
              <a:latin typeface="Arial"/>
            </a:endParaRPr>
          </a:p>
          <a:p>
            <a:pPr marL="720">
              <a:lnSpc>
                <a:spcPct val="100000"/>
              </a:lnSpc>
              <a:buClr>
                <a:srgbClr val="000000"/>
              </a:buClr>
              <a:buSzPct val="45000"/>
            </a:pPr>
            <a:endParaRPr lang="fi-FI" sz="2000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"/>
            </a:pPr>
            <a:endParaRPr lang="fi-FI" sz="240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i-FI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i-FI" sz="2800" b="0" strike="noStrike" spc="-1" dirty="0">
              <a:latin typeface="Arial"/>
            </a:endParaRPr>
          </a:p>
        </p:txBody>
      </p:sp>
      <p:pic>
        <p:nvPicPr>
          <p:cNvPr id="69" name="Picture 68"/>
          <p:cNvPicPr/>
          <p:nvPr/>
        </p:nvPicPr>
        <p:blipFill>
          <a:blip r:embed="rId5"/>
          <a:stretch/>
        </p:blipFill>
        <p:spPr>
          <a:xfrm>
            <a:off x="0" y="6527520"/>
            <a:ext cx="10080360" cy="1032480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453B18-EBBD-4257-A02C-C7394E3817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602" y="1840001"/>
            <a:ext cx="6461758" cy="468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106136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ustomShape 1"/>
          <p:cNvSpPr/>
          <p:nvPr/>
        </p:nvSpPr>
        <p:spPr>
          <a:xfrm>
            <a:off x="503280" y="1768320"/>
            <a:ext cx="9069480" cy="49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080" rIns="0" bIns="0"/>
          <a:lstStyle/>
          <a:p>
            <a:pPr algn="ctr">
              <a:lnSpc>
                <a:spcPct val="100000"/>
              </a:lnSpc>
            </a:pPr>
            <a:endParaRPr lang="fi-FI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i-FI" sz="1800" b="0" strike="noStrike" spc="-1">
              <a:latin typeface="Arial"/>
            </a:endParaRPr>
          </a:p>
        </p:txBody>
      </p:sp>
      <p:pic>
        <p:nvPicPr>
          <p:cNvPr id="71" name="Picture 5"/>
          <p:cNvPicPr/>
          <p:nvPr/>
        </p:nvPicPr>
        <p:blipFill>
          <a:blip r:embed="rId3"/>
          <a:stretch/>
        </p:blipFill>
        <p:spPr>
          <a:xfrm>
            <a:off x="1080000" y="467640"/>
            <a:ext cx="7992720" cy="1222560"/>
          </a:xfrm>
          <a:prstGeom prst="rect">
            <a:avLst/>
          </a:prstGeom>
          <a:ln>
            <a:noFill/>
          </a:ln>
        </p:spPr>
      </p:pic>
      <p:sp>
        <p:nvSpPr>
          <p:cNvPr id="72" name="CustomShape 2"/>
          <p:cNvSpPr/>
          <p:nvPr/>
        </p:nvSpPr>
        <p:spPr>
          <a:xfrm>
            <a:off x="2954520" y="2880000"/>
            <a:ext cx="4173480" cy="2517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080" rIns="0" bIns="0" anchor="ctr"/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Miten Suomessa?</a:t>
            </a: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Kiitoksia – Kysymyksiä?</a:t>
            </a:r>
            <a:endParaRPr lang="fi-FI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i-FI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i-FI" sz="2800" b="0" strike="noStrike" spc="-1" dirty="0">
              <a:latin typeface="Arial"/>
            </a:endParaRPr>
          </a:p>
        </p:txBody>
      </p:sp>
      <p:pic>
        <p:nvPicPr>
          <p:cNvPr id="73" name="Picture 72"/>
          <p:cNvPicPr/>
          <p:nvPr/>
        </p:nvPicPr>
        <p:blipFill>
          <a:blip r:embed="rId4"/>
          <a:stretch/>
        </p:blipFill>
        <p:spPr>
          <a:xfrm>
            <a:off x="0" y="6527520"/>
            <a:ext cx="10080360" cy="1032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503280" y="1768320"/>
            <a:ext cx="9069480" cy="49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080" rIns="0" bIns="0"/>
          <a:lstStyle/>
          <a:p>
            <a:pPr algn="ctr">
              <a:lnSpc>
                <a:spcPct val="100000"/>
              </a:lnSpc>
            </a:pPr>
            <a:endParaRPr lang="fi-FI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i-FI" sz="1800" b="0" strike="noStrike" spc="-1">
              <a:latin typeface="Arial"/>
            </a:endParaRPr>
          </a:p>
        </p:txBody>
      </p:sp>
      <p:pic>
        <p:nvPicPr>
          <p:cNvPr id="47" name="Picture 5"/>
          <p:cNvPicPr/>
          <p:nvPr/>
        </p:nvPicPr>
        <p:blipFill>
          <a:blip r:embed="rId3"/>
          <a:stretch/>
        </p:blipFill>
        <p:spPr>
          <a:xfrm>
            <a:off x="1080000" y="467640"/>
            <a:ext cx="7992720" cy="1222560"/>
          </a:xfrm>
          <a:prstGeom prst="rect">
            <a:avLst/>
          </a:prstGeom>
          <a:ln>
            <a:noFill/>
          </a:ln>
        </p:spPr>
      </p:pic>
      <p:sp>
        <p:nvSpPr>
          <p:cNvPr id="48" name="CustomShape 2"/>
          <p:cNvSpPr/>
          <p:nvPr/>
        </p:nvSpPr>
        <p:spPr>
          <a:xfrm>
            <a:off x="655560" y="1920960"/>
            <a:ext cx="9069480" cy="49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080" rIns="0" bIns="0"/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IAOPA on voittoa tavoittelematon 73:n itsenäisen, valtionhallinnoista riippumattomien kansallisten harraste- ja yleisilmailujärjestöjen yhteisö</a:t>
            </a:r>
            <a:endParaRPr lang="fi-FI" sz="28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IAOPA on edustanut kansainvälistä yleisilmailua melkein 50 vuoden ajan</a:t>
            </a:r>
            <a:endParaRPr lang="fi-FI" sz="28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Jäsenjärjestöihin kuuluu yhteensä yli 470 000 lentäjää, jotka harrastavat yleisilmailua</a:t>
            </a:r>
            <a:endParaRPr lang="fi-FI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i-FI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i-FI" sz="2800" b="0" strike="noStrike" spc="-1">
              <a:latin typeface="Arial"/>
            </a:endParaRPr>
          </a:p>
        </p:txBody>
      </p:sp>
      <p:pic>
        <p:nvPicPr>
          <p:cNvPr id="49" name="Picture 48"/>
          <p:cNvPicPr/>
          <p:nvPr/>
        </p:nvPicPr>
        <p:blipFill>
          <a:blip r:embed="rId4"/>
          <a:stretch/>
        </p:blipFill>
        <p:spPr>
          <a:xfrm>
            <a:off x="0" y="5779080"/>
            <a:ext cx="10080360" cy="1790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ustomShape 1"/>
          <p:cNvSpPr/>
          <p:nvPr/>
        </p:nvSpPr>
        <p:spPr>
          <a:xfrm>
            <a:off x="503280" y="1768320"/>
            <a:ext cx="9069480" cy="49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080" rIns="0" bIns="0"/>
          <a:lstStyle/>
          <a:p>
            <a:pPr algn="ctr">
              <a:lnSpc>
                <a:spcPct val="100000"/>
              </a:lnSpc>
            </a:pPr>
            <a:endParaRPr lang="fi-FI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i-FI" sz="1800" b="0" strike="noStrike" spc="-1">
              <a:latin typeface="Arial"/>
            </a:endParaRPr>
          </a:p>
        </p:txBody>
      </p:sp>
      <p:pic>
        <p:nvPicPr>
          <p:cNvPr id="71" name="Picture 5"/>
          <p:cNvPicPr/>
          <p:nvPr/>
        </p:nvPicPr>
        <p:blipFill>
          <a:blip r:embed="rId3"/>
          <a:stretch/>
        </p:blipFill>
        <p:spPr>
          <a:xfrm>
            <a:off x="1041660" y="191915"/>
            <a:ext cx="7992720" cy="1222560"/>
          </a:xfrm>
          <a:prstGeom prst="rect">
            <a:avLst/>
          </a:prstGeom>
          <a:ln>
            <a:noFill/>
          </a:ln>
        </p:spPr>
      </p:pic>
      <p:sp>
        <p:nvSpPr>
          <p:cNvPr id="72" name="CustomShape 2"/>
          <p:cNvSpPr/>
          <p:nvPr/>
        </p:nvSpPr>
        <p:spPr>
          <a:xfrm>
            <a:off x="258568" y="2109271"/>
            <a:ext cx="9736035" cy="11123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080" rIns="0" bIns="0" anchor="ctr"/>
          <a:lstStyle/>
          <a:p>
            <a:pPr marL="720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fi-FI" sz="2800" spc="-1" dirty="0" err="1">
                <a:solidFill>
                  <a:srgbClr val="000000"/>
                </a:solidFill>
                <a:latin typeface="Arial"/>
              </a:rPr>
              <a:t>Lelystadista</a:t>
            </a:r>
            <a:r>
              <a:rPr lang="fi-FI" sz="2800" spc="-1" dirty="0">
                <a:solidFill>
                  <a:srgbClr val="000000"/>
                </a:solidFill>
                <a:latin typeface="Arial"/>
              </a:rPr>
              <a:t> Kalmariin n. 4 tuntia 25 solmun vastatuulessa</a:t>
            </a:r>
            <a:endParaRPr lang="fi-FI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i-FI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i-FI" sz="2800" b="0" strike="noStrike" spc="-1" dirty="0">
              <a:latin typeface="Arial"/>
            </a:endParaRPr>
          </a:p>
        </p:txBody>
      </p:sp>
      <p:pic>
        <p:nvPicPr>
          <p:cNvPr id="73" name="Picture 72"/>
          <p:cNvPicPr/>
          <p:nvPr/>
        </p:nvPicPr>
        <p:blipFill>
          <a:blip r:embed="rId4"/>
          <a:stretch/>
        </p:blipFill>
        <p:spPr>
          <a:xfrm>
            <a:off x="0" y="6548785"/>
            <a:ext cx="10080360" cy="1032480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C5CC28-1A4F-4F18-A3E2-59E3B55111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" y="2785821"/>
            <a:ext cx="10076040" cy="479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49086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ustomShape 1"/>
          <p:cNvSpPr/>
          <p:nvPr/>
        </p:nvSpPr>
        <p:spPr>
          <a:xfrm>
            <a:off x="503280" y="1768320"/>
            <a:ext cx="9069480" cy="49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080" rIns="0" bIns="0"/>
          <a:lstStyle/>
          <a:p>
            <a:pPr algn="ctr">
              <a:lnSpc>
                <a:spcPct val="100000"/>
              </a:lnSpc>
            </a:pPr>
            <a:endParaRPr lang="fi-FI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i-FI" sz="1800" b="0" strike="noStrike" spc="-1">
              <a:latin typeface="Arial"/>
            </a:endParaRPr>
          </a:p>
        </p:txBody>
      </p:sp>
      <p:pic>
        <p:nvPicPr>
          <p:cNvPr id="71" name="Picture 5"/>
          <p:cNvPicPr/>
          <p:nvPr/>
        </p:nvPicPr>
        <p:blipFill>
          <a:blip r:embed="rId3"/>
          <a:stretch/>
        </p:blipFill>
        <p:spPr>
          <a:xfrm>
            <a:off x="1151972" y="332255"/>
            <a:ext cx="7992720" cy="1222560"/>
          </a:xfrm>
          <a:prstGeom prst="rect">
            <a:avLst/>
          </a:prstGeom>
          <a:ln>
            <a:noFill/>
          </a:ln>
        </p:spPr>
      </p:pic>
      <p:sp>
        <p:nvSpPr>
          <p:cNvPr id="72" name="CustomShape 2"/>
          <p:cNvSpPr/>
          <p:nvPr/>
        </p:nvSpPr>
        <p:spPr>
          <a:xfrm>
            <a:off x="375527" y="2070795"/>
            <a:ext cx="9864586" cy="9989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080" rIns="0" bIns="0" anchor="ctr"/>
          <a:lstStyle/>
          <a:p>
            <a:pPr marL="720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fi-FI" sz="2800" spc="-1" dirty="0">
                <a:solidFill>
                  <a:srgbClr val="000000"/>
                </a:solidFill>
                <a:latin typeface="Arial"/>
              </a:rPr>
              <a:t>Kalmarista Tampereelle kolmessa tunnissa vastatuuleen</a:t>
            </a:r>
            <a:endParaRPr lang="fi-FI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i-FI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i-FI" sz="2800" b="0" strike="noStrike" spc="-1" dirty="0">
              <a:latin typeface="Arial"/>
            </a:endParaRPr>
          </a:p>
        </p:txBody>
      </p:sp>
      <p:pic>
        <p:nvPicPr>
          <p:cNvPr id="73" name="Picture 72"/>
          <p:cNvPicPr/>
          <p:nvPr/>
        </p:nvPicPr>
        <p:blipFill>
          <a:blip r:embed="rId4"/>
          <a:stretch/>
        </p:blipFill>
        <p:spPr>
          <a:xfrm>
            <a:off x="0" y="6548785"/>
            <a:ext cx="10080360" cy="1032480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96BDEB-DE7F-4B07-8079-02842F5761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2" y="2783765"/>
            <a:ext cx="10080360" cy="47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007152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503280" y="1768320"/>
            <a:ext cx="9069480" cy="49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080" rIns="0" bIns="0"/>
          <a:lstStyle/>
          <a:p>
            <a:pPr algn="ctr">
              <a:lnSpc>
                <a:spcPct val="100000"/>
              </a:lnSpc>
            </a:pPr>
            <a:endParaRPr lang="fi-FI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i-FI" sz="1800" b="0" strike="noStrike" spc="-1">
              <a:latin typeface="Arial"/>
            </a:endParaRPr>
          </a:p>
        </p:txBody>
      </p:sp>
      <p:pic>
        <p:nvPicPr>
          <p:cNvPr id="51" name="Picture 5"/>
          <p:cNvPicPr/>
          <p:nvPr/>
        </p:nvPicPr>
        <p:blipFill>
          <a:blip r:embed="rId3"/>
          <a:stretch/>
        </p:blipFill>
        <p:spPr>
          <a:xfrm>
            <a:off x="1080000" y="467640"/>
            <a:ext cx="7992720" cy="1222560"/>
          </a:xfrm>
          <a:prstGeom prst="rect">
            <a:avLst/>
          </a:prstGeom>
          <a:ln>
            <a:noFill/>
          </a:ln>
        </p:spPr>
      </p:pic>
      <p:sp>
        <p:nvSpPr>
          <p:cNvPr id="52" name="CustomShape 2"/>
          <p:cNvSpPr/>
          <p:nvPr/>
        </p:nvSpPr>
        <p:spPr>
          <a:xfrm>
            <a:off x="655560" y="1920960"/>
            <a:ext cx="9069480" cy="49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080" rIns="0" bIns="0"/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Perustettu Oulussa marraskuussa 2011</a:t>
            </a:r>
            <a:endParaRPr lang="fi-FI" sz="28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Liiton tarkoituksena on toimia yleishyödyllisenä etujärjestönä edistäen Suomen ilmailua, erityisesti harraste- ja yleisilmailua sekä toimia jäsentensä valtakunnallisena keskusjärjestönä.</a:t>
            </a:r>
            <a:endParaRPr lang="fi-FI" sz="28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Tavoitteena on edistää ja kehittää harraste- ja yleisilmailua valvomalla sen etuja yhteiskunnassa</a:t>
            </a:r>
            <a:endParaRPr lang="fi-FI" sz="28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International Council of Aircraft Owners and Pilots Association’n (IAOPA)  ja IAOPA Europe’n aktiivijäsen tammikuusta 2012 lähtien</a:t>
            </a:r>
            <a:endParaRPr lang="fi-FI" sz="2800" b="0" strike="noStrike" spc="-1">
              <a:latin typeface="Arial"/>
            </a:endParaRPr>
          </a:p>
        </p:txBody>
      </p:sp>
      <p:pic>
        <p:nvPicPr>
          <p:cNvPr id="53" name="Picture 52"/>
          <p:cNvPicPr/>
          <p:nvPr/>
        </p:nvPicPr>
        <p:blipFill>
          <a:blip r:embed="rId4"/>
          <a:stretch/>
        </p:blipFill>
        <p:spPr>
          <a:xfrm>
            <a:off x="360" y="6516000"/>
            <a:ext cx="10080000" cy="1032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503280" y="1768320"/>
            <a:ext cx="9069480" cy="49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080" rIns="0" bIns="0"/>
          <a:lstStyle/>
          <a:p>
            <a:pPr algn="ctr">
              <a:lnSpc>
                <a:spcPct val="100000"/>
              </a:lnSpc>
            </a:pPr>
            <a:endParaRPr lang="fi-FI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i-FI" sz="1800" b="0" strike="noStrike" spc="-1">
              <a:latin typeface="Arial"/>
            </a:endParaRPr>
          </a:p>
        </p:txBody>
      </p:sp>
      <p:pic>
        <p:nvPicPr>
          <p:cNvPr id="51" name="Picture 5"/>
          <p:cNvPicPr/>
          <p:nvPr/>
        </p:nvPicPr>
        <p:blipFill>
          <a:blip r:embed="rId3"/>
          <a:stretch/>
        </p:blipFill>
        <p:spPr>
          <a:xfrm>
            <a:off x="1080000" y="467640"/>
            <a:ext cx="7992720" cy="1222560"/>
          </a:xfrm>
          <a:prstGeom prst="rect">
            <a:avLst/>
          </a:prstGeom>
          <a:ln>
            <a:noFill/>
          </a:ln>
        </p:spPr>
      </p:pic>
      <p:sp>
        <p:nvSpPr>
          <p:cNvPr id="52" name="CustomShape 2"/>
          <p:cNvSpPr/>
          <p:nvPr/>
        </p:nvSpPr>
        <p:spPr>
          <a:xfrm>
            <a:off x="655560" y="1920960"/>
            <a:ext cx="9069480" cy="49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080" rIns="0" bIns="0"/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spc="-1" dirty="0">
                <a:solidFill>
                  <a:srgbClr val="000000"/>
                </a:solidFill>
                <a:latin typeface="Arial"/>
              </a:rPr>
              <a:t>JP Kinos, ilmailija vuodesta 1973</a:t>
            </a:r>
            <a:endParaRPr lang="fi-FI" sz="28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Yksimoottoriset maa- ja vesikoneet, myös IFR</a:t>
            </a:r>
            <a:endParaRPr lang="fi-FI" sz="2800" b="0" strike="noStrike" spc="-1" dirty="0">
              <a:latin typeface="Arial"/>
            </a:endParaRPr>
          </a:p>
          <a:p>
            <a:pPr marL="216000" indent="-215280"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EASA ja FAA lupakirjat (PPL)</a:t>
            </a:r>
          </a:p>
          <a:p>
            <a:pPr marL="216000" indent="-215280"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Kokemus 850 lentotuntia joista 160 tuntia mittariaikaa</a:t>
            </a:r>
          </a:p>
          <a:p>
            <a:pPr marL="216000" indent="-215280">
              <a:buClr>
                <a:srgbClr val="000000"/>
              </a:buClr>
              <a:buSzPct val="45000"/>
              <a:buFont typeface="Wingdings" charset="2"/>
              <a:buChar char=""/>
            </a:pPr>
            <a:endParaRPr lang="fi-FI" sz="2800" spc="-1" dirty="0">
              <a:solidFill>
                <a:srgbClr val="000000"/>
              </a:solidFill>
              <a:latin typeface="Arial"/>
            </a:endParaRPr>
          </a:p>
          <a:p>
            <a:pPr marL="216000" indent="-215280"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b="0" strike="noStrike" spc="-1" dirty="0">
                <a:solidFill>
                  <a:srgbClr val="000000"/>
                </a:solidFill>
                <a:latin typeface="Arial"/>
              </a:rPr>
              <a:t>2004 muutto USA:n, mukana </a:t>
            </a:r>
            <a:r>
              <a:rPr lang="fi-FI" sz="2800" b="0" strike="noStrike" spc="-1" dirty="0" err="1">
                <a:solidFill>
                  <a:srgbClr val="000000"/>
                </a:solidFill>
                <a:latin typeface="Arial"/>
              </a:rPr>
              <a:t>Hiperbipe</a:t>
            </a:r>
            <a:r>
              <a:rPr lang="fi-FI" sz="2800" b="0" strike="noStrike" spc="-1" dirty="0">
                <a:solidFill>
                  <a:srgbClr val="000000"/>
                </a:solidFill>
                <a:latin typeface="Arial"/>
              </a:rPr>
              <a:t> OH-XSW</a:t>
            </a:r>
          </a:p>
          <a:p>
            <a:pPr marL="216000" indent="-215280"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spc="-1" dirty="0">
                <a:solidFill>
                  <a:srgbClr val="000000"/>
                </a:solidFill>
                <a:latin typeface="Arial"/>
              </a:rPr>
              <a:t>12 vuotta ilmailua keskilännessä Ohio – Missouri</a:t>
            </a:r>
          </a:p>
          <a:p>
            <a:pPr marL="216000" indent="-215280"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b="0" strike="noStrike" spc="-1" dirty="0">
                <a:solidFill>
                  <a:srgbClr val="000000"/>
                </a:solidFill>
                <a:latin typeface="Arial"/>
              </a:rPr>
              <a:t>2016 loppukesästä paluu Suomeen, mukana </a:t>
            </a:r>
            <a:r>
              <a:rPr lang="fi-FI" sz="2800" b="0" strike="noStrike" spc="-1" dirty="0" err="1">
                <a:solidFill>
                  <a:srgbClr val="000000"/>
                </a:solidFill>
                <a:latin typeface="Arial"/>
              </a:rPr>
              <a:t>Piper</a:t>
            </a:r>
            <a:r>
              <a:rPr lang="fi-FI" sz="2800" b="0" strike="noStrike" spc="-1" dirty="0">
                <a:solidFill>
                  <a:srgbClr val="000000"/>
                </a:solidFill>
                <a:latin typeface="Arial"/>
              </a:rPr>
              <a:t> Turbo Dakota N2173K</a:t>
            </a:r>
          </a:p>
          <a:p>
            <a:pPr marL="216000" indent="-215280"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spc="-1" dirty="0">
                <a:solidFill>
                  <a:srgbClr val="000000"/>
                </a:solidFill>
                <a:latin typeface="Arial"/>
              </a:rPr>
              <a:t>Opettelemista riitti molempien muuttojen jälkeen.</a:t>
            </a:r>
            <a:endParaRPr lang="fi-FI" sz="2800" b="0" strike="noStrike" spc="-1" dirty="0">
              <a:latin typeface="Arial"/>
            </a:endParaRPr>
          </a:p>
        </p:txBody>
      </p:sp>
      <p:pic>
        <p:nvPicPr>
          <p:cNvPr id="53" name="Picture 52"/>
          <p:cNvPicPr/>
          <p:nvPr/>
        </p:nvPicPr>
        <p:blipFill>
          <a:blip r:embed="rId4"/>
          <a:stretch/>
        </p:blipFill>
        <p:spPr>
          <a:xfrm>
            <a:off x="360" y="6516000"/>
            <a:ext cx="10080000" cy="10321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7139163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ustomShape 1"/>
          <p:cNvSpPr/>
          <p:nvPr/>
        </p:nvSpPr>
        <p:spPr>
          <a:xfrm>
            <a:off x="503280" y="1768320"/>
            <a:ext cx="9069480" cy="49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080" rIns="0" bIns="0"/>
          <a:lstStyle/>
          <a:p>
            <a:pPr algn="ctr">
              <a:lnSpc>
                <a:spcPct val="100000"/>
              </a:lnSpc>
            </a:pPr>
            <a:endParaRPr lang="fi-FI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i-FI" sz="1800" b="0" strike="noStrike" spc="-1">
              <a:latin typeface="Arial"/>
            </a:endParaRPr>
          </a:p>
        </p:txBody>
      </p:sp>
      <p:pic>
        <p:nvPicPr>
          <p:cNvPr id="55" name="Picture 5"/>
          <p:cNvPicPr/>
          <p:nvPr/>
        </p:nvPicPr>
        <p:blipFill>
          <a:blip r:embed="rId3"/>
          <a:stretch/>
        </p:blipFill>
        <p:spPr>
          <a:xfrm>
            <a:off x="1080000" y="467640"/>
            <a:ext cx="7992720" cy="1222560"/>
          </a:xfrm>
          <a:prstGeom prst="rect">
            <a:avLst/>
          </a:prstGeom>
          <a:ln>
            <a:noFill/>
          </a:ln>
        </p:spPr>
      </p:pic>
      <p:sp>
        <p:nvSpPr>
          <p:cNvPr id="56" name="CustomShape 2"/>
          <p:cNvSpPr/>
          <p:nvPr/>
        </p:nvSpPr>
        <p:spPr>
          <a:xfrm>
            <a:off x="655560" y="1920960"/>
            <a:ext cx="9069480" cy="49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080" rIns="0" bIns="0"/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USA:n ilmatila tuntuu selkeämmältä</a:t>
            </a:r>
          </a:p>
          <a:p>
            <a:pPr marL="673200" lvl="1" indent="-215280"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spc="-1" dirty="0">
                <a:solidFill>
                  <a:srgbClr val="000000"/>
                </a:solidFill>
                <a:latin typeface="Arial"/>
                <a:ea typeface="DejaVu Sans"/>
              </a:rPr>
              <a:t>Valtaosa on Class E:tä jossa 152 sääntö eli lennetään pilvestä 1000’ yläpuolella, 500’ alapuolella tai 2000’ sivussa (samat kuin luokissa C ja D)</a:t>
            </a:r>
          </a:p>
          <a:p>
            <a:pPr marL="673200" lvl="1" indent="-215280"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b="0" strike="noStrike" spc="-1" dirty="0">
                <a:solidFill>
                  <a:srgbClr val="000000"/>
                </a:solidFill>
                <a:latin typeface="Arial"/>
              </a:rPr>
              <a:t>Class G esiintyy vain lentopaikkojen ulkopuolella maasta 1200’ylöspäin ja siellä lennetään ”selvästi erossa pilvestä” niin kuin täälläkin.</a:t>
            </a:r>
          </a:p>
          <a:p>
            <a:pPr marL="673200" lvl="1" indent="-215280"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spc="-1" dirty="0">
                <a:solidFill>
                  <a:srgbClr val="000000"/>
                </a:solidFill>
                <a:latin typeface="Arial"/>
              </a:rPr>
              <a:t>Suomessa Class E:tä ei ole, valvotussa ilmatilassa lennetään pilvestä 1000’ yläpuolella, 1000’ alapuolella tai 1,5 km sivussa</a:t>
            </a:r>
            <a:endParaRPr lang="fi-FI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i-FI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i-FI" sz="2800" b="0" strike="noStrike" spc="-1" dirty="0">
              <a:latin typeface="Arial"/>
            </a:endParaRPr>
          </a:p>
        </p:txBody>
      </p:sp>
      <p:pic>
        <p:nvPicPr>
          <p:cNvPr id="57" name="Picture 56"/>
          <p:cNvPicPr/>
          <p:nvPr/>
        </p:nvPicPr>
        <p:blipFill>
          <a:blip r:embed="rId4"/>
          <a:stretch/>
        </p:blipFill>
        <p:spPr>
          <a:xfrm>
            <a:off x="0" y="6527520"/>
            <a:ext cx="10080360" cy="1032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CustomShape 1"/>
          <p:cNvSpPr/>
          <p:nvPr/>
        </p:nvSpPr>
        <p:spPr>
          <a:xfrm>
            <a:off x="503280" y="1768320"/>
            <a:ext cx="9069480" cy="49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080" rIns="0" bIns="0"/>
          <a:lstStyle/>
          <a:p>
            <a:pPr algn="ctr">
              <a:lnSpc>
                <a:spcPct val="100000"/>
              </a:lnSpc>
            </a:pPr>
            <a:endParaRPr lang="fi-FI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i-FI" sz="1800" b="0" strike="noStrike" spc="-1">
              <a:latin typeface="Arial"/>
            </a:endParaRPr>
          </a:p>
        </p:txBody>
      </p:sp>
      <p:pic>
        <p:nvPicPr>
          <p:cNvPr id="59" name="Picture 5"/>
          <p:cNvPicPr/>
          <p:nvPr/>
        </p:nvPicPr>
        <p:blipFill>
          <a:blip r:embed="rId3"/>
          <a:stretch/>
        </p:blipFill>
        <p:spPr>
          <a:xfrm>
            <a:off x="1080000" y="467640"/>
            <a:ext cx="7992720" cy="1222560"/>
          </a:xfrm>
          <a:prstGeom prst="rect">
            <a:avLst/>
          </a:prstGeom>
          <a:ln>
            <a:noFill/>
          </a:ln>
        </p:spPr>
      </p:pic>
      <p:pic>
        <p:nvPicPr>
          <p:cNvPr id="61" name="Picture 60"/>
          <p:cNvPicPr/>
          <p:nvPr/>
        </p:nvPicPr>
        <p:blipFill>
          <a:blip r:embed="rId4"/>
          <a:stretch/>
        </p:blipFill>
        <p:spPr>
          <a:xfrm>
            <a:off x="0" y="6527520"/>
            <a:ext cx="10080360" cy="1032480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350827-EE0A-4AFC-B1EB-EAE0D5B4BD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163" y="1768637"/>
            <a:ext cx="7736877" cy="5791038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CustomShape 1"/>
          <p:cNvSpPr/>
          <p:nvPr/>
        </p:nvSpPr>
        <p:spPr>
          <a:xfrm>
            <a:off x="503280" y="1768320"/>
            <a:ext cx="9069480" cy="49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080" rIns="0" bIns="0"/>
          <a:lstStyle/>
          <a:p>
            <a:pPr algn="ctr">
              <a:lnSpc>
                <a:spcPct val="100000"/>
              </a:lnSpc>
            </a:pPr>
            <a:endParaRPr lang="fi-FI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i-FI" sz="1800" b="0" strike="noStrike" spc="-1">
              <a:latin typeface="Arial"/>
            </a:endParaRPr>
          </a:p>
        </p:txBody>
      </p:sp>
      <p:pic>
        <p:nvPicPr>
          <p:cNvPr id="63" name="Picture 5"/>
          <p:cNvPicPr/>
          <p:nvPr/>
        </p:nvPicPr>
        <p:blipFill>
          <a:blip r:embed="rId3"/>
          <a:stretch/>
        </p:blipFill>
        <p:spPr>
          <a:xfrm>
            <a:off x="1080000" y="467640"/>
            <a:ext cx="7992720" cy="1222560"/>
          </a:xfrm>
          <a:prstGeom prst="rect">
            <a:avLst/>
          </a:prstGeom>
          <a:ln>
            <a:noFill/>
          </a:ln>
        </p:spPr>
      </p:pic>
      <p:sp>
        <p:nvSpPr>
          <p:cNvPr id="64" name="CustomShape 2"/>
          <p:cNvSpPr/>
          <p:nvPr/>
        </p:nvSpPr>
        <p:spPr>
          <a:xfrm>
            <a:off x="-2293" y="1411100"/>
            <a:ext cx="10080625" cy="18480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080" rIns="0" bIns="0"/>
          <a:lstStyle/>
          <a:p>
            <a:pPr marL="216000" indent="-215280"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u="sng" dirty="0">
                <a:hlinkClick r:id="rId4"/>
              </a:rPr>
              <a:t>http://www.ilmailukerho.fi/Uusi_sivusto_2012/Ajankohtaista/Merkinnat/2016/4/13_Ilmatilakertaus_2016_files/Ilmatila%202016.pdf</a:t>
            </a:r>
            <a:endParaRPr lang="en-US" dirty="0"/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"/>
            </a:pPr>
            <a:endParaRPr lang="fi-FI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i-FI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i-FI" sz="2800" b="0" strike="noStrike" spc="-1" dirty="0">
              <a:latin typeface="Arial"/>
            </a:endParaRPr>
          </a:p>
        </p:txBody>
      </p:sp>
      <p:pic>
        <p:nvPicPr>
          <p:cNvPr id="65" name="Picture 64"/>
          <p:cNvPicPr/>
          <p:nvPr/>
        </p:nvPicPr>
        <p:blipFill>
          <a:blip r:embed="rId5"/>
          <a:stretch/>
        </p:blipFill>
        <p:spPr>
          <a:xfrm>
            <a:off x="0" y="6527520"/>
            <a:ext cx="10080360" cy="1032480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8AF579-E899-40EE-A628-F1DE887311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429" y="2571514"/>
            <a:ext cx="7719666" cy="4988160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ustomShape 1"/>
          <p:cNvSpPr/>
          <p:nvPr/>
        </p:nvSpPr>
        <p:spPr>
          <a:xfrm>
            <a:off x="503280" y="1768320"/>
            <a:ext cx="9069480" cy="49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080" rIns="0" bIns="0"/>
          <a:lstStyle/>
          <a:p>
            <a:pPr algn="ctr">
              <a:lnSpc>
                <a:spcPct val="100000"/>
              </a:lnSpc>
            </a:pPr>
            <a:endParaRPr lang="fi-FI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i-FI" sz="1800" b="0" strike="noStrike" spc="-1">
              <a:latin typeface="Arial"/>
            </a:endParaRPr>
          </a:p>
        </p:txBody>
      </p:sp>
      <p:pic>
        <p:nvPicPr>
          <p:cNvPr id="67" name="Picture 5"/>
          <p:cNvPicPr/>
          <p:nvPr/>
        </p:nvPicPr>
        <p:blipFill>
          <a:blip r:embed="rId3"/>
          <a:stretch/>
        </p:blipFill>
        <p:spPr>
          <a:xfrm>
            <a:off x="1080000" y="467640"/>
            <a:ext cx="7992720" cy="1222560"/>
          </a:xfrm>
          <a:prstGeom prst="rect">
            <a:avLst/>
          </a:prstGeom>
          <a:ln>
            <a:noFill/>
          </a:ln>
        </p:spPr>
      </p:pic>
      <p:sp>
        <p:nvSpPr>
          <p:cNvPr id="68" name="CustomShape 2"/>
          <p:cNvSpPr/>
          <p:nvPr/>
        </p:nvSpPr>
        <p:spPr>
          <a:xfrm>
            <a:off x="655560" y="1920960"/>
            <a:ext cx="9069480" cy="49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080" rIns="0" bIns="0"/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fi-FI" sz="2800" spc="-1" dirty="0">
                <a:solidFill>
                  <a:srgbClr val="000000"/>
                </a:solidFill>
                <a:latin typeface="Arial"/>
                <a:ea typeface="DejaVu Sans"/>
              </a:rPr>
              <a:t>Mittarilentoa harrastavan ilmailijan kannalta  Suomessa</a:t>
            </a:r>
          </a:p>
          <a:p>
            <a:pPr marL="1130400" lvl="2" indent="-215280"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b="0" strike="noStrike" spc="-1" dirty="0">
                <a:solidFill>
                  <a:srgbClr val="000000"/>
                </a:solidFill>
                <a:latin typeface="Arial"/>
              </a:rPr>
              <a:t>Ei mittarilähestymisiä valvomattomille kentille</a:t>
            </a:r>
          </a:p>
          <a:p>
            <a:pPr marL="1130400" lvl="2" indent="-215280"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b="0" strike="noStrike" spc="-1" dirty="0">
                <a:latin typeface="Arial"/>
              </a:rPr>
              <a:t>RNAV LPV lähestyminen vain Joensuussa</a:t>
            </a:r>
          </a:p>
          <a:p>
            <a:pPr marL="1130400" lvl="2" indent="-215280"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spc="-1" dirty="0">
                <a:latin typeface="Arial"/>
              </a:rPr>
              <a:t>Onko kyse Class E:n puuttumisesta ?</a:t>
            </a:r>
          </a:p>
          <a:p>
            <a:pPr marL="216000" indent="-215280"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b="0" strike="noStrike" spc="-1" dirty="0">
                <a:latin typeface="Arial"/>
              </a:rPr>
              <a:t>USA:ssa mittarilähestymisiä on lähes kaikille kentille, valvomattomat mukaan lukien. </a:t>
            </a:r>
          </a:p>
          <a:p>
            <a:pPr marL="216000" indent="-215280"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b="0" strike="noStrike" spc="-1" dirty="0">
                <a:latin typeface="Arial"/>
              </a:rPr>
              <a:t>LPV on lähes ILS-tasoinen menetelmä jolla siellä usein on myös DH 200’. Vain GPS, ei maalaitteita paitsi ATIS.</a:t>
            </a:r>
          </a:p>
          <a:p>
            <a:pPr marL="216000" indent="-215280"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fi-FI" sz="2800" b="0" strike="noStrike" spc="-1" dirty="0">
                <a:latin typeface="Arial"/>
              </a:rPr>
              <a:t>LPV toimii Joensuussa hyvin, niin kuin myös Norjan Kirkkoniemen kentällä eli maantiede ei ole este.</a:t>
            </a:r>
          </a:p>
          <a:p>
            <a:pPr>
              <a:lnSpc>
                <a:spcPct val="100000"/>
              </a:lnSpc>
            </a:pPr>
            <a:endParaRPr lang="fi-FI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i-FI" sz="2800" b="0" strike="noStrike" spc="-1" dirty="0">
              <a:latin typeface="Arial"/>
            </a:endParaRPr>
          </a:p>
        </p:txBody>
      </p:sp>
      <p:pic>
        <p:nvPicPr>
          <p:cNvPr id="69" name="Picture 68"/>
          <p:cNvPicPr/>
          <p:nvPr/>
        </p:nvPicPr>
        <p:blipFill>
          <a:blip r:embed="rId4"/>
          <a:stretch/>
        </p:blipFill>
        <p:spPr>
          <a:xfrm>
            <a:off x="0" y="6527520"/>
            <a:ext cx="10080360" cy="1032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ustomShape 1"/>
          <p:cNvSpPr/>
          <p:nvPr/>
        </p:nvSpPr>
        <p:spPr>
          <a:xfrm>
            <a:off x="503280" y="1768320"/>
            <a:ext cx="9069480" cy="49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080" rIns="0" bIns="0"/>
          <a:lstStyle/>
          <a:p>
            <a:pPr algn="ctr">
              <a:lnSpc>
                <a:spcPct val="100000"/>
              </a:lnSpc>
            </a:pPr>
            <a:endParaRPr lang="fi-FI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i-FI" sz="1800" b="0" strike="noStrike" spc="-1">
              <a:latin typeface="Arial"/>
            </a:endParaRPr>
          </a:p>
        </p:txBody>
      </p:sp>
      <p:pic>
        <p:nvPicPr>
          <p:cNvPr id="67" name="Picture 5"/>
          <p:cNvPicPr/>
          <p:nvPr/>
        </p:nvPicPr>
        <p:blipFill>
          <a:blip r:embed="rId3"/>
          <a:stretch/>
        </p:blipFill>
        <p:spPr>
          <a:xfrm>
            <a:off x="1080000" y="467640"/>
            <a:ext cx="7992720" cy="1222560"/>
          </a:xfrm>
          <a:prstGeom prst="rect">
            <a:avLst/>
          </a:prstGeom>
          <a:ln>
            <a:noFill/>
          </a:ln>
        </p:spPr>
      </p:pic>
      <p:pic>
        <p:nvPicPr>
          <p:cNvPr id="69" name="Picture 68"/>
          <p:cNvPicPr/>
          <p:nvPr/>
        </p:nvPicPr>
        <p:blipFill>
          <a:blip r:embed="rId4"/>
          <a:stretch/>
        </p:blipFill>
        <p:spPr>
          <a:xfrm>
            <a:off x="0" y="6527520"/>
            <a:ext cx="10080360" cy="1032480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837BF5-443B-4626-88BD-A12A520F41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0"/>
            <a:ext cx="10079567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48261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638</TotalTime>
  <Words>684</Words>
  <Application>Microsoft Office PowerPoint</Application>
  <PresentationFormat>Custom</PresentationFormat>
  <Paragraphs>103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DejaVu Sans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JP Kinos</dc:creator>
  <dc:description/>
  <cp:lastModifiedBy>Jukka Kinos</cp:lastModifiedBy>
  <cp:revision>44</cp:revision>
  <dcterms:modified xsi:type="dcterms:W3CDTF">2018-10-26T12:15:23Z</dcterms:modified>
  <dc:language>fi-FI</dc:language>
</cp:coreProperties>
</file>