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i-FI" sz="4400" spc="-1" strike="noStrike">
                <a:latin typeface="Arial"/>
              </a:rPr>
              <a:t>Siirrä diaa napsauttamalla</a:t>
            </a:r>
            <a:endParaRPr b="0" lang="fi-FI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2000" spc="-1" strike="noStrike">
                <a:latin typeface="Arial"/>
              </a:rPr>
              <a:t>Napsauta muokataksesi muistiinpanojen muotoilua</a:t>
            </a:r>
            <a:endParaRPr b="0" lang="fi-FI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DEFB334-9A7F-41DC-8824-AC79118417FE}" type="slidenum">
              <a:rPr b="0" lang="fi-FI" sz="1400" spc="-1" strike="noStrike">
                <a:latin typeface="Times New Roman"/>
              </a:rPr>
              <a:t>1</a:t>
            </a:fld>
            <a:endParaRPr b="0" lang="fi-FI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81EAF2F4-ABAF-4CFA-8849-A32AF6F9BFBB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ADABD2DF-0D49-41BB-87AB-138748B51CDB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94AE2186-B0F0-4FCC-AE5B-2559B8D0EC83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41F69D84-D176-483B-8B63-E03B1F47BEAB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30980CBB-4743-49E5-BEA1-8F0795AA29AE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F8739CA0-3877-48B7-8197-B6EFA72BB143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65C2AEA0-331F-4967-A9B5-D499493BAA6B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F699023F-8D5E-4DD5-B4D5-894DAF9DA396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2BA2C4DF-EB31-4278-80F1-59B00D71DAA0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C386FF4C-D6C6-45CC-90C2-C98FBC5FC39D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28D08ECC-94C6-441F-88BB-97D07DE5E605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BD11FFA6-1C1E-4A2B-ADDA-27700D4D9405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280040" y="10155240"/>
            <a:ext cx="32648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E9AD54E3-93D3-4FC1-925C-A960F7459E70}" type="slidenum">
              <a:rPr b="0" lang="fi-FI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fi-FI" sz="1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35040" cy="479844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i-FI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i-FI" sz="4400" spc="-1" strike="noStrike">
                <a:latin typeface="Arial"/>
              </a:rPr>
              <a:t>Muokkaa otsikon tekstimuotoa napsauttamalla</a:t>
            </a:r>
            <a:endParaRPr b="0" lang="fi-FI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3200" spc="-1" strike="noStrike">
                <a:latin typeface="Arial"/>
              </a:rPr>
              <a:t>Muokkaa jäsennyksen tekstimuotoa napsauttamalla</a:t>
            </a:r>
            <a:endParaRPr b="0" lang="fi-F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800" spc="-1" strike="noStrike">
                <a:latin typeface="Arial"/>
              </a:rPr>
              <a:t>Toinen jäsennystaso</a:t>
            </a:r>
            <a:endParaRPr b="0" lang="fi-F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400" spc="-1" strike="noStrike">
                <a:latin typeface="Arial"/>
              </a:rPr>
              <a:t>Kolmas jäsennystaso</a:t>
            </a:r>
            <a:endParaRPr b="0" lang="fi-F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000" spc="-1" strike="noStrike">
                <a:latin typeface="Arial"/>
              </a:rPr>
              <a:t>Neljäs jäsennystaso</a:t>
            </a:r>
            <a:endParaRPr b="0" lang="fi-F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Viides jäsennystaso</a:t>
            </a:r>
            <a:endParaRPr b="0" lang="fi-F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Kuudes jäsennystaso</a:t>
            </a:r>
            <a:endParaRPr b="0" lang="fi-F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Seitsemäs jäsennystaso</a:t>
            </a:r>
            <a:endParaRPr b="0" lang="fi-F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twitter.com/SMLL2/status/1006384752864169985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i-FI" sz="5400" spc="-1" strike="noStrike">
                <a:solidFill>
                  <a:srgbClr val="000000"/>
                </a:solidFill>
                <a:latin typeface="Arial"/>
                <a:ea typeface="DejaVu Sans"/>
              </a:rPr>
              <a:t>Lentoon! 2018 -seminaari</a:t>
            </a:r>
            <a:endParaRPr b="0" lang="fi-FI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i-FI" sz="2200" spc="-1" strike="noStrike">
                <a:solidFill>
                  <a:srgbClr val="000000"/>
                </a:solidFill>
                <a:latin typeface="Arial"/>
                <a:ea typeface="DejaVu Sans"/>
              </a:rPr>
              <a:t>Aircraft Owners and Pilots Association of Finland</a:t>
            </a:r>
            <a:endParaRPr b="0" lang="fi-FI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i-FI" sz="3200" spc="-1" strike="noStrike">
                <a:solidFill>
                  <a:srgbClr val="ff0000"/>
                </a:solidFill>
                <a:latin typeface="Arial"/>
                <a:ea typeface="DejaVu Sans"/>
              </a:rPr>
              <a:t>www.smll.fi</a:t>
            </a:r>
            <a:endParaRPr b="0" lang="fi-FI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i-FI" sz="3200" spc="-1" strike="noStrike">
                <a:solidFill>
                  <a:srgbClr val="000000"/>
                </a:solidFill>
                <a:latin typeface="Arial"/>
                <a:ea typeface="DejaVu Sans"/>
              </a:rPr>
              <a:t>27.10.2018</a:t>
            </a:r>
            <a:endParaRPr b="0" lang="fi-FI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3200" spc="-1" strike="noStrike">
              <a:latin typeface="Arial"/>
            </a:endParaRPr>
          </a:p>
        </p:txBody>
      </p:sp>
      <p:pic>
        <p:nvPicPr>
          <p:cNvPr id="45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0" y="6527880"/>
            <a:ext cx="10079640" cy="103176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89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506880" y="1955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EasyWeather – AJANTASAINEN LENTOSÄÄ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731960" y="2525040"/>
            <a:ext cx="6614640" cy="413388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93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506880" y="6851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506880" y="1955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EasyWeather – LENTOSÄÄENNUSTESIMULAATIO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448800" y="2847600"/>
            <a:ext cx="3237840" cy="325692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144000" y="6255360"/>
            <a:ext cx="97916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Sääsimulaatio ennusteen perusteella parhaan lentoajankohdan valitsemiseksi!</a:t>
            </a:r>
            <a:endParaRPr b="0" lang="fi-FI" sz="2800" spc="-1" strike="noStrike">
              <a:latin typeface="Arial"/>
            </a:endParaRPr>
          </a:p>
        </p:txBody>
      </p:sp>
    </p:spTree>
  </p:cSld>
  <p:transition spd="med">
    <p:wedg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506880" y="2664000"/>
            <a:ext cx="4604760" cy="45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Suunnistusloki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Reittikartta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Ilmatilatiedot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Reitillä vaikuttavat NOTAMit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Säätiedot 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Massa- ja tasapainolaskelma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Sivu muistiinpanoille</a:t>
            </a:r>
            <a:endParaRPr b="0" lang="fi-FI" sz="2800" spc="-1" strike="noStrike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GPX-tiedosto reitistä</a:t>
            </a:r>
            <a:endParaRPr b="0" lang="fi-FI" sz="2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06880" y="1955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EasyPrint – EasyVFR TRIP KIT - dokumentti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5436000" y="2488320"/>
            <a:ext cx="3095640" cy="495360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936000" y="1993320"/>
            <a:ext cx="8135640" cy="42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 anchor="ctr"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fi-FI" sz="4000" spc="-1" strike="noStrike">
                <a:solidFill>
                  <a:srgbClr val="000000"/>
                </a:solidFill>
                <a:latin typeface="Arial"/>
                <a:ea typeface="DejaVu Sans"/>
              </a:rPr>
              <a:t>EasyVFR – SMLL-jäsenetuhinta vain 35 €/12 kk lisenssi – ARVO 150 €</a:t>
            </a:r>
            <a:endParaRPr b="0" lang="fi-F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i-FI" sz="4000" spc="-1" strike="noStrike">
              <a:latin typeface="Arial"/>
            </a:endParaRPr>
          </a:p>
          <a:p>
            <a:pPr lvl="4" marL="1080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4000" spc="-1" strike="noStrike">
                <a:solidFill>
                  <a:srgbClr val="000000"/>
                </a:solidFill>
                <a:latin typeface="Arial"/>
                <a:ea typeface="DejaVu Sans"/>
              </a:rPr>
              <a:t>Kiitoksia! – Kysymyksiä?</a:t>
            </a:r>
            <a:endParaRPr b="0" lang="fi-F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i-FI" sz="4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"/>
            </a:pPr>
            <a:r>
              <a:rPr b="0" lang="fi-FI" sz="4000" spc="-1" strike="noStrike">
                <a:solidFill>
                  <a:srgbClr val="000000"/>
                </a:solidFill>
                <a:latin typeface="Arial"/>
                <a:ea typeface="DejaVu Sans"/>
              </a:rPr>
              <a:t>https://youtu.be/Pvz5o5KIJ5A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0" y="6527520"/>
            <a:ext cx="10079640" cy="103176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48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1615320" y="2954160"/>
            <a:ext cx="6904800" cy="412344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317880" y="1941840"/>
            <a:ext cx="9362520" cy="93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i-FI" sz="5400" spc="-1" strike="noStrike">
                <a:latin typeface="Arial"/>
              </a:rPr>
              <a:t>EasyVFR:N OMINAISUUDET</a:t>
            </a:r>
            <a:endParaRPr b="0" lang="fi-FI" sz="5400" spc="-1" strike="noStrike">
              <a:latin typeface="Arial"/>
            </a:endParaRPr>
          </a:p>
        </p:txBody>
      </p:sp>
    </p:spTree>
  </p:cSld>
  <p:transition spd="med">
    <p:wedg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06880" y="6851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AeroData päivittyy AIRAC-syklin mukaan 28 päivän välein</a:t>
            </a:r>
            <a:endParaRPr b="0" lang="fi-FI" sz="2400" spc="-1" strike="noStrike">
              <a:latin typeface="Arial"/>
            </a:endParaRPr>
          </a:p>
        </p:txBody>
      </p:sp>
      <p:pic>
        <p:nvPicPr>
          <p:cNvPr id="52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1044360" y="1936080"/>
            <a:ext cx="9068760" cy="497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i-FI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i-FI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i-FI" sz="2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1224000" y="2400480"/>
            <a:ext cx="7633440" cy="429732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655560" y="1872000"/>
            <a:ext cx="906876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EasyAeroData – AIP AINA AJAN TASALLA</a:t>
            </a:r>
            <a:r>
              <a:rPr b="1" lang="fi-FI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i-FI" sz="1800" spc="-1" strike="noStrike">
              <a:latin typeface="Arial"/>
            </a:endParaRPr>
          </a:p>
        </p:txBody>
      </p:sp>
    </p:spTree>
  </p:cSld>
  <p:transition spd="med">
    <p:wedg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57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1620000" y="2551320"/>
            <a:ext cx="6659640" cy="416196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434880" y="6336000"/>
            <a:ext cx="906876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506880" y="6851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VFR- ja IFR-kartat käytettävissä!</a:t>
            </a:r>
            <a:endParaRPr b="0" lang="fi-FI" sz="28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288000" y="2016000"/>
            <a:ext cx="95756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EasyCharts - VIRALLISET KARTAT AINA AJAN TASALLA</a:t>
            </a:r>
            <a:endParaRPr b="0" lang="fi-FI" sz="2800" spc="-1" strike="noStrike">
              <a:latin typeface="Arial"/>
            </a:endParaRPr>
          </a:p>
        </p:txBody>
      </p:sp>
    </p:spTree>
  </p:cSld>
  <p:transition spd="med">
    <p:wedg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63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506880" y="6959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NOTAMit reaaliajassa päätelaitteeseesi...</a:t>
            </a:r>
            <a:endParaRPr b="0" lang="fi-FI" sz="28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72000" y="1955880"/>
            <a:ext cx="98636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EasyNOTAMs – ILMATILATIEDOT AINA KÄYTETTÄVISSÄ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1548000" y="2504160"/>
            <a:ext cx="6999120" cy="437400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68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506880" y="5400000"/>
            <a:ext cx="9068760" cy="19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… </a:t>
            </a:r>
            <a:r>
              <a:rPr b="1" lang="fi-FI" sz="4400" spc="-1" strike="noStrike">
                <a:solidFill>
                  <a:srgbClr val="000000"/>
                </a:solidFill>
                <a:latin typeface="Arial"/>
                <a:ea typeface="DejaVu Sans"/>
              </a:rPr>
              <a:t>ja myös älykelloosi!</a:t>
            </a:r>
            <a:endParaRPr b="0" lang="fi-FI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i-FI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https://twitter.com/SMLL2/status/1006384752864169985</a:t>
            </a:r>
            <a:endParaRPr b="0" lang="fi-FI" sz="2200" spc="-1" strike="noStrike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44000" y="1955880"/>
            <a:ext cx="98636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EasyNOTAMs – ILMATILATIEDOT AINA KÄYTETTÄVISSÄ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677320" y="2653920"/>
            <a:ext cx="2332800" cy="227592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4991040" y="2644560"/>
            <a:ext cx="2313720" cy="229464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74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506880" y="5400000"/>
            <a:ext cx="438876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1" lang="fi-FI" sz="3200" spc="-1" strike="noStrike">
                <a:solidFill>
                  <a:srgbClr val="000000"/>
                </a:solidFill>
                <a:latin typeface="Arial"/>
                <a:ea typeface="DejaVu Sans"/>
              </a:rPr>
              <a:t>myös AUP!</a:t>
            </a:r>
            <a:endParaRPr b="0" lang="fi-FI" sz="32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506880" y="1955880"/>
            <a:ext cx="4676760" cy="14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EasyEFB – ILMATILATIEDOT AINA KÄYTETTÄVISSÄ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904000" y="2052720"/>
            <a:ext cx="3383640" cy="541440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79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506880" y="6851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72000" y="1955880"/>
            <a:ext cx="99356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EasyFlightPlanning – AUTO-ROUTINGILLA VALITSET REITTISI ILMATILAT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1713600" y="2952000"/>
            <a:ext cx="6666120" cy="416592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3280" y="1768320"/>
            <a:ext cx="9068760" cy="49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i-FI" sz="1800" spc="-1" strike="noStrike">
              <a:latin typeface="Arial"/>
            </a:endParaRPr>
          </a:p>
        </p:txBody>
      </p:sp>
      <p:pic>
        <p:nvPicPr>
          <p:cNvPr id="84" name="Picture 5" descr=""/>
          <p:cNvPicPr/>
          <p:nvPr/>
        </p:nvPicPr>
        <p:blipFill>
          <a:blip r:embed="rId1"/>
          <a:stretch/>
        </p:blipFill>
        <p:spPr>
          <a:xfrm>
            <a:off x="1080000" y="467640"/>
            <a:ext cx="7992000" cy="12218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506880" y="7211880"/>
            <a:ext cx="9068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0" lang="fi-FI" sz="1800" spc="-1" strike="noStrike">
                <a:solidFill>
                  <a:srgbClr val="000000"/>
                </a:solidFill>
                <a:latin typeface="Arial"/>
                <a:ea typeface="DejaVu Sans"/>
              </a:rPr>
              <a:t>Ei varmistussoittoja – saat vahvistuksen hetkessä päätelaitteeseesi</a:t>
            </a:r>
            <a:endParaRPr b="0" lang="fi-FI" sz="18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74880" y="1955880"/>
            <a:ext cx="993276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/>
          <a:p>
            <a:pPr algn="ctr">
              <a:lnSpc>
                <a:spcPct val="100000"/>
              </a:lnSpc>
            </a:pPr>
            <a:r>
              <a:rPr b="1" lang="fi-FI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EasyFlightPlanFiling – LENTOSUUNNITELMA AFTN-JÄRJESTELMÄÄN</a:t>
            </a:r>
            <a:endParaRPr b="0" lang="fi-FI" sz="2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1483920" y="2844000"/>
            <a:ext cx="7083720" cy="442692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fi-FI</dc:language>
  <cp:lastModifiedBy/>
  <dcterms:modified xsi:type="dcterms:W3CDTF">2018-10-29T21:17:13Z</dcterms:modified>
  <cp:revision>19</cp:revision>
  <dc:subject/>
  <dc:title/>
</cp:coreProperties>
</file>