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1" r:id="rId7"/>
    <p:sldId id="263" r:id="rId8"/>
    <p:sldId id="264" r:id="rId9"/>
    <p:sldId id="265" r:id="rId10"/>
    <p:sldId id="260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04" y="-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43A7416-BFBC-4B89-87F9-FBBD16E33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6C22E183-E333-48F7-BF07-E5200F5F4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0BB1795C-E915-40F7-AB43-5AA51429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B23A4181-A293-4117-B93F-BB81372E4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737996A1-1714-4A72-89F2-7BFBA3B8F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5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CAA95674-0489-4F8C-8392-E9D1C699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7764E47C-8A0C-4E67-89AA-9D1BD8108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288306AE-54B2-4E50-A6B2-EA5CFB53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AAEBF6AB-9A90-4265-8F38-C745D5AE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97828811-B36A-4C27-9C6D-CA72FA39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9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xmlns="" id="{A532721C-0029-4DAA-917F-B0B5DA58D2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ABD6711A-1EC6-47B9-84E3-0BB2ECF71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C12FCE47-C14E-49A5-96E1-80E7E87C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7538A04-055D-4CED-9A1A-25C46BA2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28E3A0B-07EF-457D-8481-9A9ABCDC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7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DBE897FA-FFCA-40AC-A360-58979687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378976-91A7-41E1-A1F5-823C53397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BC0F9F8C-059D-4E22-99B6-521C290FE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3ACFC554-FB87-4B28-8E1B-C9275D94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88D78D8B-EA1B-4900-BB85-ED55E443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547E9FD-66E3-442E-BA23-E99BB5C6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D447653C-DD40-4080-8C73-807023F98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16D3BC67-4178-4737-8B90-B4B0CBE2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3A42134C-7BC4-47DA-94E3-54E79DF9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D9BF8F40-0AFC-4403-A682-5F22B750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8FE23EE3-0587-49B8-B194-8584C4C4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C931D027-47F4-4D7B-936E-94A20A77B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7E771C4C-6932-4E4A-A3A7-877DB124F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5337DD2C-1EB6-4A05-8D70-959BFA8EA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96B08F44-FF54-456A-887F-9BF02D4BC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9C01083F-94B4-494F-9ADF-F561B60A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B5D8BAC-82DF-4660-B65C-55033D44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BAA36863-3244-47DE-BB9C-4DDE79DDB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3EA4C786-B1B4-42E7-90EA-A9987024B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xmlns="" id="{9C93DC04-88CD-4C7D-8224-221E42894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xmlns="" id="{4A241A86-7616-4017-A775-A5208A300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xmlns="" id="{AE565B02-3B38-4C6D-A91F-77DBA549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xmlns="" id="{CF93B3E8-D4A1-4BB5-B616-85F1CECA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xmlns="" id="{EEFC9AEE-D221-4FB8-92F3-4C7852DC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59C7D2B-8AF0-403E-9A10-0A9ED27B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5EEF780E-5E49-442A-A494-709A9329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7EA3895D-891A-4DEF-BE6F-2BC66FB6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BFACF94B-1025-4E4D-8C96-226BDD7E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9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xmlns="" id="{9F718BEB-D797-43C1-9150-EEA1DEFC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xmlns="" id="{67D92440-0CB1-42D6-8A47-BA9C2DBE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0228F333-1790-4696-B46A-B6B830E8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7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24CEAB7-6EA1-4941-88A5-F99B4004B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4972766B-387D-4271-9882-0159C891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7CBA7E34-7C99-499B-91C4-61EDFEDCB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A79BD19B-4D62-4B27-BF5B-2D1EFD11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4541A6C7-2C68-4EB3-9F2C-61B14EC8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EA86B0E2-B92B-4D7D-86E3-4F474DC06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7B7205B-E166-4AA6-B794-957D2685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xmlns="" id="{DF871DAC-ED28-4CBB-91BA-EFBF8A478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0AE3ACB0-4AAC-4817-B136-2F9E64E7A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202E1AB4-F8BC-4D07-9820-8005B81A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15EFEB4B-16BA-4705-930F-968170B4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3FEC6954-0710-470C-8CAE-F6118E20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65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xmlns="" id="{F33ECB91-3777-4704-B284-2D3F3197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FDF0D3DB-F3E6-47FF-A6D6-8B2FBC703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84B5A7B-662A-4238-A86E-54B0EF1B5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973DA-7DF9-417E-9FEC-C5E31A0CA7E5}" type="datetimeFigureOut">
              <a:rPr lang="en-US" smtClean="0"/>
              <a:t>25.10.18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140F0457-FD3F-40F6-B0F7-B0A15B9E9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E1CB5DDC-CB6C-4945-98E9-9DD3D9981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333B4-E88A-4CC7-98AB-83A3EF1E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8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www.flightforum.fi/uploads/monthly_2012_04/oh-hvb.jpg.547e3177c4ad22bf9d1c16a001fd824f.jpg&amp;imgrefurl=https://www.flightforum.fi/topic/24217-mi-8-onnettomuus-v-1982/&amp;docid=JPmNfnH_vjRnTM&amp;tbnid=Hi3KdOX4CaM5AM:&amp;vet=10ahUKEwjelp6ovaLeAhXJESwKHejoDQgQMwhBKAUwBQ..i&amp;w=790&amp;h=503&amp;client=firefox-b-ab&amp;bih=931&amp;biw=1490&amp;q=rvl+mi8&amp;ved=0ahUKEwjelp6ovaLeAhXJESwKHejoDQgQMwhBKAUwBQ&amp;iact=mrc&amp;uact=8" TargetMode="External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jpe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s://mail.google.com/mail/u/0/?ui=2&amp;ik=0158a077ad&amp;view=att&amp;th=165b402f9dcb8eb2&amp;attid=0.1&amp;disp=safe&amp;zw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xmlns="" id="{65E7D49E-26E4-44AB-8E51-642E481F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41" y="0"/>
            <a:ext cx="9147517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B2339457-42E7-4D92-9B17-CB870AD6A7D9}"/>
              </a:ext>
            </a:extLst>
          </p:cNvPr>
          <p:cNvSpPr/>
          <p:nvPr/>
        </p:nvSpPr>
        <p:spPr>
          <a:xfrm>
            <a:off x="2939845" y="2938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i-FI" sz="3600" dirty="0">
                <a:solidFill>
                  <a:srgbClr val="FFFF00"/>
                </a:solidFill>
              </a:rPr>
              <a:t>Lentäjien puheenvuoro - ATOL-onnettomuus</a:t>
            </a:r>
          </a:p>
          <a:p>
            <a:pPr algn="ctr"/>
            <a:r>
              <a:rPr lang="fi-FI" sz="3600" dirty="0">
                <a:solidFill>
                  <a:srgbClr val="FFFF00"/>
                </a:solidFill>
              </a:rPr>
              <a:t>Lentoturvallisuus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201D3B98-DD6F-430D-AA05-32665F0BFEBD}"/>
              </a:ext>
            </a:extLst>
          </p:cNvPr>
          <p:cNvSpPr txBox="1"/>
          <p:nvPr/>
        </p:nvSpPr>
        <p:spPr>
          <a:xfrm>
            <a:off x="4857136" y="5447071"/>
            <a:ext cx="267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FFFF00"/>
                </a:solidFill>
              </a:rPr>
              <a:t>Anssi </a:t>
            </a:r>
            <a:r>
              <a:rPr lang="fi-FI" dirty="0" err="1">
                <a:solidFill>
                  <a:srgbClr val="FFFF00"/>
                </a:solidFill>
              </a:rPr>
              <a:t>Rekula</a:t>
            </a:r>
            <a:r>
              <a:rPr lang="fi-FI" dirty="0">
                <a:solidFill>
                  <a:srgbClr val="FFFF00"/>
                </a:solidFill>
              </a:rPr>
              <a:t> &amp; Ari Tolonen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180A8F5F-CB7B-434D-9A38-2290128FF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3640"/>
            <a:ext cx="3242821" cy="182377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xmlns="" id="{4B550418-CA51-4784-933B-9350D80DC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10042" y="849400"/>
            <a:ext cx="6795200" cy="50964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2BE088D7-BF46-47E0-826E-405B05BE5E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3488" y="4607451"/>
            <a:ext cx="2916998" cy="218774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B50EAE76-40F9-4ACF-8D48-67A84669F61A}"/>
              </a:ext>
            </a:extLst>
          </p:cNvPr>
          <p:cNvSpPr txBox="1"/>
          <p:nvPr/>
        </p:nvSpPr>
        <p:spPr>
          <a:xfrm>
            <a:off x="305855" y="451413"/>
            <a:ext cx="29369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Jälkihoito…</a:t>
            </a:r>
          </a:p>
          <a:p>
            <a:endParaRPr lang="fi-FI" dirty="0"/>
          </a:p>
          <a:p>
            <a:r>
              <a:rPr lang="fi-FI" dirty="0"/>
              <a:t>…keskiviikkona kotiin…</a:t>
            </a:r>
          </a:p>
          <a:p>
            <a:r>
              <a:rPr lang="fi-FI" dirty="0"/>
              <a:t>…sunnuntaina kaverit järjestivät ”peijaiset”….</a:t>
            </a:r>
          </a:p>
          <a:p>
            <a:endParaRPr lang="fi-FI" dirty="0"/>
          </a:p>
          <a:p>
            <a:r>
              <a:rPr lang="fi-FI" dirty="0"/>
              <a:t>…”FIREBALLS”…</a:t>
            </a:r>
          </a:p>
          <a:p>
            <a:endParaRPr lang="fi-FI" dirty="0"/>
          </a:p>
          <a:p>
            <a:r>
              <a:rPr lang="fi-FI" dirty="0"/>
              <a:t>…on muuttanut suhtautumista elämään</a:t>
            </a:r>
          </a:p>
          <a:p>
            <a:r>
              <a:rPr lang="fi-FI" dirty="0"/>
              <a:t>…ei ole muuttanut lentämisen suhteen…</a:t>
            </a:r>
          </a:p>
          <a:p>
            <a:r>
              <a:rPr lang="fi-FI" dirty="0"/>
              <a:t>…kerron kaikille, jotka kysyvät..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6AEDBC01-4E78-49D2-906E-D589FE44F71F}"/>
              </a:ext>
            </a:extLst>
          </p:cNvPr>
          <p:cNvSpPr txBox="1"/>
          <p:nvPr/>
        </p:nvSpPr>
        <p:spPr>
          <a:xfrm>
            <a:off x="8661927" y="451413"/>
            <a:ext cx="29369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Muille…</a:t>
            </a:r>
          </a:p>
          <a:p>
            <a:endParaRPr lang="fi-FI" dirty="0"/>
          </a:p>
          <a:p>
            <a:r>
              <a:rPr lang="fi-FI" dirty="0"/>
              <a:t>…psykologinen jälkipyykki</a:t>
            </a:r>
          </a:p>
          <a:p>
            <a:r>
              <a:rPr lang="fi-FI" dirty="0"/>
              <a:t>…meillä kummallakaan ei ongelmia…ainakaan tunnistettuja</a:t>
            </a:r>
          </a:p>
          <a:p>
            <a:endParaRPr lang="fi-FI" dirty="0"/>
          </a:p>
          <a:p>
            <a:r>
              <a:rPr lang="fi-FI" b="1" dirty="0"/>
              <a:t>Ideoita: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Jokainen reagoi eri tavalla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Tukihenkilö?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Avoimuus…puhutaan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Kerätään lisää tietoa, kokemuksia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Säästetään jonkun henki..</a:t>
            </a:r>
          </a:p>
        </p:txBody>
      </p:sp>
    </p:spTree>
    <p:extLst>
      <p:ext uri="{BB962C8B-B14F-4D97-AF65-F5344CB8AC3E}">
        <p14:creationId xmlns:p14="http://schemas.microsoft.com/office/powerpoint/2010/main" val="333041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FDA32D0D-9BE3-47AD-93EA-24D5124A3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4" y="0"/>
            <a:ext cx="10566372" cy="792477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6C42441-7679-40C3-885D-1AD9A277F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0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rgbClr val="FFFF00"/>
                </a:solidFill>
              </a:rPr>
              <a:t>Atol</a:t>
            </a:r>
            <a:r>
              <a:rPr lang="fi-FI" dirty="0">
                <a:solidFill>
                  <a:srgbClr val="FFFF00"/>
                </a:solidFill>
              </a:rPr>
              <a:t> 650 LSA </a:t>
            </a:r>
            <a:br>
              <a:rPr lang="fi-FI" dirty="0">
                <a:solidFill>
                  <a:srgbClr val="FFFF00"/>
                </a:solidFill>
              </a:rPr>
            </a:br>
            <a:r>
              <a:rPr lang="fi-FI" dirty="0">
                <a:solidFill>
                  <a:srgbClr val="FFFF00"/>
                </a:solidFill>
              </a:rPr>
              <a:t>…nousee takaisin siivilleen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xmlns="" id="{F246DAF0-F00B-4A3D-AFF5-3A777A46F5C9}"/>
              </a:ext>
            </a:extLst>
          </p:cNvPr>
          <p:cNvSpPr txBox="1">
            <a:spLocks/>
          </p:cNvSpPr>
          <p:nvPr/>
        </p:nvSpPr>
        <p:spPr>
          <a:xfrm>
            <a:off x="1581150" y="5663977"/>
            <a:ext cx="9029700" cy="101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>
                <a:solidFill>
                  <a:srgbClr val="FFFF00"/>
                </a:solidFill>
              </a:rPr>
              <a:t>KYSYMYKSIÄ?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EE313AB9-CD54-4A58-B946-990F69F77126}"/>
              </a:ext>
            </a:extLst>
          </p:cNvPr>
          <p:cNvSpPr txBox="1"/>
          <p:nvPr/>
        </p:nvSpPr>
        <p:spPr>
          <a:xfrm>
            <a:off x="3896539" y="182537"/>
            <a:ext cx="28081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Miten varautua pahimpaan…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 descr="IMG_8464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79" y="1382107"/>
            <a:ext cx="7899978" cy="526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4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231913"/>
            <a:ext cx="12192000" cy="1542412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      </a:t>
            </a:r>
            <a:r>
              <a:rPr lang="fi-FI" sz="4000" dirty="0" smtClean="0"/>
              <a:t>Anssi - Sotilasmestari </a:t>
            </a:r>
            <a:r>
              <a:rPr lang="fi-FI" sz="4000" dirty="0" err="1" smtClean="0"/>
              <a:t>evp</a:t>
            </a:r>
            <a:r>
              <a:rPr lang="fi-FI" sz="4000" dirty="0" smtClean="0"/>
              <a:t> Vartiolentolaivue 8v.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       </a:t>
            </a:r>
            <a:r>
              <a:rPr lang="fi-FI" sz="2800" dirty="0" smtClean="0"/>
              <a:t>- MI-8 </a:t>
            </a:r>
            <a:r>
              <a:rPr lang="fi-FI" sz="2800" dirty="0" err="1" smtClean="0"/>
              <a:t>Huolto-ja</a:t>
            </a:r>
            <a:r>
              <a:rPr lang="fi-FI" sz="2800" dirty="0" smtClean="0"/>
              <a:t> lentomekaanikko </a:t>
            </a:r>
            <a:br>
              <a:rPr lang="fi-FI" sz="2800" dirty="0" smtClean="0"/>
            </a:br>
            <a:r>
              <a:rPr lang="fi-FI" sz="2800" dirty="0" smtClean="0"/>
              <a:t>           - </a:t>
            </a:r>
            <a:r>
              <a:rPr lang="fi-FI" sz="2800" dirty="0" err="1" smtClean="0"/>
              <a:t>AgustaBell</a:t>
            </a:r>
            <a:r>
              <a:rPr lang="fi-FI" sz="2800" dirty="0" smtClean="0"/>
              <a:t> 206 sekä 412 huoltomekaanikko</a:t>
            </a:r>
            <a:br>
              <a:rPr lang="fi-FI" sz="2800" dirty="0" smtClean="0"/>
            </a:br>
            <a:endParaRPr lang="fi-FI" sz="2800" dirty="0"/>
          </a:p>
        </p:txBody>
      </p:sp>
      <p:pic>
        <p:nvPicPr>
          <p:cNvPr id="7" name="Kuva 6" descr="IMG_8472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6" y="1680941"/>
            <a:ext cx="4790423" cy="3190421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-530225" y="5098147"/>
            <a:ext cx="3048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>
                <a:hlinkClick r:id="rId3"/>
              </a:rPr>
              <a:t> </a:t>
            </a:r>
            <a:endParaRPr lang="sk-SK" dirty="0">
              <a:effectLst/>
              <a:hlinkClick r:id="rId3"/>
            </a:endParaRPr>
          </a:p>
        </p:txBody>
      </p:sp>
      <p:pic>
        <p:nvPicPr>
          <p:cNvPr id="12" name="Kuva 11" descr="IMG_8463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68" y="1703393"/>
            <a:ext cx="5882975" cy="5154607"/>
          </a:xfrm>
          <a:prstGeom prst="rect">
            <a:avLst/>
          </a:prstGeom>
        </p:spPr>
      </p:pic>
      <p:pic>
        <p:nvPicPr>
          <p:cNvPr id="14" name="Kuva 13" descr="IMG_84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5" y="4643109"/>
            <a:ext cx="4127421" cy="2653802"/>
          </a:xfrm>
          <a:prstGeom prst="rect">
            <a:avLst/>
          </a:prstGeom>
        </p:spPr>
      </p:pic>
      <p:pic>
        <p:nvPicPr>
          <p:cNvPr id="16" name="Kuva 15" descr="IMG_846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27400"/>
            <a:ext cx="300990" cy="1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9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186771"/>
            <a:ext cx="10515600" cy="1503918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Finnairilla 26 vuotta</a:t>
            </a:r>
            <a:br>
              <a:rPr lang="fi-FI" dirty="0" smtClean="0"/>
            </a:br>
            <a:r>
              <a:rPr lang="fi-FI" sz="2200" b="1" dirty="0" smtClean="0"/>
              <a:t>DC-9 </a:t>
            </a:r>
            <a:r>
              <a:rPr lang="fi-FI" sz="2200" dirty="0" smtClean="0"/>
              <a:t>perämies, </a:t>
            </a:r>
            <a:r>
              <a:rPr lang="fi-FI" sz="2200" b="1" dirty="0" smtClean="0"/>
              <a:t>MD-80 </a:t>
            </a:r>
            <a:r>
              <a:rPr lang="fi-FI" sz="2200" dirty="0" smtClean="0"/>
              <a:t>perämies, </a:t>
            </a:r>
            <a:r>
              <a:rPr lang="fi-FI" sz="2200" b="1" dirty="0" smtClean="0"/>
              <a:t>DC-9 </a:t>
            </a:r>
            <a:r>
              <a:rPr lang="fi-FI" sz="2200" dirty="0" smtClean="0"/>
              <a:t>Kapteeni, </a:t>
            </a:r>
            <a:r>
              <a:rPr lang="fi-FI" sz="2200" b="1" dirty="0" smtClean="0"/>
              <a:t>MD-11 </a:t>
            </a:r>
            <a:r>
              <a:rPr lang="fi-FI" sz="2200" dirty="0" smtClean="0"/>
              <a:t>perämies, </a:t>
            </a:r>
            <a:r>
              <a:rPr lang="fi-FI" sz="2200" b="1" dirty="0" smtClean="0"/>
              <a:t>MD-11 </a:t>
            </a:r>
            <a:r>
              <a:rPr lang="fi-FI" sz="2200" dirty="0" smtClean="0"/>
              <a:t>Kapteeni</a:t>
            </a:r>
            <a:br>
              <a:rPr lang="fi-FI" sz="2200" dirty="0" smtClean="0"/>
            </a:br>
            <a:r>
              <a:rPr lang="fi-FI" sz="2200" dirty="0" smtClean="0"/>
              <a:t>Buss</a:t>
            </a:r>
            <a:r>
              <a:rPr lang="fi-FI" sz="2200" dirty="0" smtClean="0"/>
              <a:t>ikuski </a:t>
            </a:r>
            <a:r>
              <a:rPr lang="fi-FI" sz="2200" b="1" dirty="0"/>
              <a:t>AB 32  </a:t>
            </a:r>
            <a:r>
              <a:rPr lang="fi-FI" sz="2200" dirty="0"/>
              <a:t>ja  </a:t>
            </a:r>
            <a:r>
              <a:rPr lang="fi-FI" sz="2200" b="1" dirty="0"/>
              <a:t>AB 340 </a:t>
            </a:r>
          </a:p>
        </p:txBody>
      </p:sp>
      <p:pic>
        <p:nvPicPr>
          <p:cNvPr id="4" name="Sisällön paikkamerkki 3" descr="IMG_8466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95" r="-134095"/>
          <a:stretch>
            <a:fillRect/>
          </a:stretch>
        </p:blipFill>
        <p:spPr>
          <a:xfrm>
            <a:off x="-2437233" y="1546086"/>
            <a:ext cx="6959600" cy="2879725"/>
          </a:xfrm>
        </p:spPr>
      </p:pic>
      <p:pic>
        <p:nvPicPr>
          <p:cNvPr id="5" name="Kuva 4" descr="IMG_8468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74" y="1488557"/>
            <a:ext cx="5301388" cy="3118983"/>
          </a:xfrm>
          <a:prstGeom prst="rect">
            <a:avLst/>
          </a:prstGeom>
        </p:spPr>
      </p:pic>
      <p:pic>
        <p:nvPicPr>
          <p:cNvPr id="6" name="Kuva 5" descr="IMG_8469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3" y="4454231"/>
            <a:ext cx="6889670" cy="2870697"/>
          </a:xfrm>
          <a:prstGeom prst="rect">
            <a:avLst/>
          </a:prstGeom>
        </p:spPr>
      </p:pic>
      <p:pic>
        <p:nvPicPr>
          <p:cNvPr id="7" name="Kuva 6" descr="IMG_8471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93" y="1318586"/>
            <a:ext cx="5157886" cy="2939796"/>
          </a:xfrm>
          <a:prstGeom prst="rect">
            <a:avLst/>
          </a:prstGeom>
        </p:spPr>
      </p:pic>
      <p:pic>
        <p:nvPicPr>
          <p:cNvPr id="8" name="Kuva 7" descr="IMG_8470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88" y="3874837"/>
            <a:ext cx="5309852" cy="39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0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Miten kuka tahansa voi valmistautua ennalta arvaamattomaan?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Lennon suunnittelu</a:t>
            </a:r>
          </a:p>
          <a:p>
            <a:r>
              <a:rPr lang="fi-FI" dirty="0" err="1" smtClean="0"/>
              <a:t>Fit</a:t>
            </a:r>
            <a:r>
              <a:rPr lang="fi-FI" dirty="0" smtClean="0"/>
              <a:t> to </a:t>
            </a:r>
            <a:r>
              <a:rPr lang="fi-FI" dirty="0" err="1" smtClean="0"/>
              <a:t>fly</a:t>
            </a:r>
            <a:endParaRPr lang="fi-FI" dirty="0" smtClean="0"/>
          </a:p>
          <a:p>
            <a:r>
              <a:rPr lang="fi-FI" dirty="0" smtClean="0"/>
              <a:t>Tehtävän mukaiset varusteet</a:t>
            </a:r>
          </a:p>
          <a:p>
            <a:r>
              <a:rPr lang="fi-FI" dirty="0" smtClean="0"/>
              <a:t>Eng out proseduurin läpikäynti</a:t>
            </a:r>
          </a:p>
          <a:p>
            <a:r>
              <a:rPr lang="fi-FI" dirty="0" smtClean="0"/>
              <a:t>Matkustajien </a:t>
            </a:r>
            <a:r>
              <a:rPr lang="fi-FI" dirty="0" err="1" smtClean="0"/>
              <a:t>briefaus</a:t>
            </a:r>
            <a:endParaRPr lang="fi-FI" dirty="0" smtClean="0"/>
          </a:p>
          <a:p>
            <a:r>
              <a:rPr lang="fi-FI" dirty="0"/>
              <a:t>Muista lentää konetta ja tarkkailla </a:t>
            </a:r>
            <a:r>
              <a:rPr lang="fi-FI" dirty="0" smtClean="0"/>
              <a:t>ympäristöä</a:t>
            </a:r>
            <a:r>
              <a:rPr lang="fi-FI" dirty="0"/>
              <a:t>!!!!!</a:t>
            </a:r>
          </a:p>
          <a:p>
            <a:r>
              <a:rPr lang="fi-FI" dirty="0" smtClean="0"/>
              <a:t>Evakuointi maalle/veteen, mitä pitää ottaa huomioon</a:t>
            </a:r>
            <a:r>
              <a:rPr lang="mr-IN" dirty="0" smtClean="0"/>
              <a:t>…</a:t>
            </a:r>
            <a:endParaRPr lang="fi-FI" dirty="0" smtClean="0"/>
          </a:p>
          <a:p>
            <a:r>
              <a:rPr lang="fi-FI" dirty="0" smtClean="0"/>
              <a:t>Laskuteline sisällä vaiko ulkona?</a:t>
            </a:r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4" name="Kuva 3" descr="AA02636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799" y="2290152"/>
            <a:ext cx="1853184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7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2386082"/>
            <a:ext cx="10515600" cy="1325563"/>
          </a:xfrm>
        </p:spPr>
        <p:txBody>
          <a:bodyPr>
            <a:noAutofit/>
          </a:bodyPr>
          <a:lstStyle/>
          <a:p>
            <a:r>
              <a:rPr lang="fi-FI" sz="9600" dirty="0" smtClean="0"/>
              <a:t>      KIITOS!</a:t>
            </a:r>
            <a:endParaRPr lang="fi-FI" sz="9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 flipH="1">
            <a:off x="792481" y="1825625"/>
            <a:ext cx="45719" cy="738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i-FI" sz="8000" dirty="0"/>
          </a:p>
          <a:p>
            <a:pPr marL="0" indent="0">
              <a:buNone/>
            </a:pPr>
            <a:endParaRPr lang="fi-FI" sz="8000" dirty="0"/>
          </a:p>
        </p:txBody>
      </p:sp>
    </p:spTree>
    <p:extLst>
      <p:ext uri="{BB962C8B-B14F-4D97-AF65-F5344CB8AC3E}">
        <p14:creationId xmlns:p14="http://schemas.microsoft.com/office/powerpoint/2010/main" val="4228409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FDA32D0D-9BE3-47AD-93EA-24D5124A3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4" y="0"/>
            <a:ext cx="10566372" cy="792477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6C42441-7679-40C3-885D-1AD9A277F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02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dirty="0" err="1">
                <a:solidFill>
                  <a:srgbClr val="FFFF00"/>
                </a:solidFill>
              </a:rPr>
              <a:t>Atol</a:t>
            </a:r>
            <a:r>
              <a:rPr lang="fi-FI" dirty="0">
                <a:solidFill>
                  <a:srgbClr val="FFFF00"/>
                </a:solidFill>
              </a:rPr>
              <a:t> 650 LSA </a:t>
            </a:r>
            <a:br>
              <a:rPr lang="fi-FI" dirty="0">
                <a:solidFill>
                  <a:srgbClr val="FFFF00"/>
                </a:solidFill>
              </a:rPr>
            </a:br>
            <a:r>
              <a:rPr lang="fi-FI" dirty="0">
                <a:solidFill>
                  <a:srgbClr val="FFFF00"/>
                </a:solidFill>
              </a:rPr>
              <a:t>EFRO</a:t>
            </a:r>
            <a:br>
              <a:rPr lang="fi-FI" dirty="0">
                <a:solidFill>
                  <a:srgbClr val="FFFF00"/>
                </a:solidFill>
              </a:rPr>
            </a:br>
            <a:r>
              <a:rPr lang="fi-FI" dirty="0">
                <a:solidFill>
                  <a:srgbClr val="FFFF00"/>
                </a:solidFill>
              </a:rPr>
              <a:t>3.7.2018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6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5DF32ADD-F140-471D-B403-F20EE93102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916" y="5411953"/>
            <a:ext cx="1935657" cy="1451743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xmlns="" id="{285B1F46-0A5E-494B-A57C-7135C228AD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866" y="-75652"/>
            <a:ext cx="4517901" cy="3004588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xmlns="" id="{037E2551-C652-4521-82EA-90887D5C29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26" y="2294862"/>
            <a:ext cx="4648200" cy="348615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xmlns="" id="{D06E7ABD-87FB-443D-949D-19497B3B68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586" y="-188155"/>
            <a:ext cx="1637240" cy="248301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xmlns="" id="{8D103EFE-B100-4A0B-AA8D-2C2F9A4A99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00649"/>
            <a:ext cx="2943567" cy="165426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xmlns="" id="{31BAB987-482B-48CA-ACA4-FD16CB9785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353" y="2490307"/>
            <a:ext cx="2792786" cy="209459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xmlns="" id="{A46344E1-D304-4CD3-8293-EAA174FB82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" y="2568175"/>
            <a:ext cx="4235452" cy="2382442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xmlns="" id="{7FEF96B6-57D7-4DF4-BBE3-480112D43D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781" y="272481"/>
            <a:ext cx="2309771" cy="1732328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xmlns="" id="{E10CD775-8CA7-4F55-83A2-B2A3C010DF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9714" y="4050060"/>
            <a:ext cx="3068237" cy="2301178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xmlns="" id="{18020849-012F-4BDF-A4E6-44D48C315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220" y="1255727"/>
            <a:ext cx="1912223" cy="1312448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xmlns="" id="{42586505-A9AB-4768-A953-2A8F0F209B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9814" y="-108595"/>
            <a:ext cx="2040204" cy="1382556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xmlns="" id="{BF174028-A7DA-4FF8-8854-02E3C98731C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422" y="4292397"/>
            <a:ext cx="3256494" cy="244237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xmlns="" id="{1A202871-F315-4E78-8B38-9AF989CCD6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83" y="-108595"/>
            <a:ext cx="2060712" cy="154354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xmlns="" id="{95B7E416-4CF3-4E5E-AE57-B8E3599A43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474" y="1301097"/>
            <a:ext cx="2060712" cy="137131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D6D22646-2552-4489-9F5A-0B7B348D8362}"/>
              </a:ext>
            </a:extLst>
          </p:cNvPr>
          <p:cNvSpPr txBox="1"/>
          <p:nvPr/>
        </p:nvSpPr>
        <p:spPr>
          <a:xfrm>
            <a:off x="10642600" y="6137824"/>
            <a:ext cx="100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..tehtyä..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4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xmlns="" id="{CA6E4F96-D0E8-4472-87BE-5C2F6392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968" y="3049461"/>
            <a:ext cx="5477485" cy="410811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xmlns="" id="{141CAB7B-7D72-4261-9D27-8FCBC22282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72" y="3049461"/>
            <a:ext cx="5326145" cy="3994609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62F84C0-565D-43CE-AC92-912755B66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1598" y="-5583952"/>
            <a:ext cx="1517572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Esikatsele liite IMG_2012.JPG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  </a:t>
            </a:r>
            <a:endParaRPr kumimoji="0" lang="en-US" altLang="en-US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 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IMG_2012.JPG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2 MB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5" descr="https://mail.google.com/mail/u/0/?ui=2&amp;ik=0158a077ad&amp;view=fimg&amp;th=165b402f9dcb8eb2&amp;attid=0.1&amp;disp=thd&amp;attbid=ANGjdJ-U7-WZPxFlA6AOJo0BLYXyq_hMOjnHBDtSr8DHFteG7zh_TWVwQoDKaURu0w_0x7Da9qQxAOkCXJ2Jr-mLG5ZbRsrRZLbik-P0Xh4LI0tX6f78zikU--LIXNY&amp;sz=w180-h120-df-p-nu&amp;ats=1536561807599&amp;rm=165b402f9dcb8eb2&amp;zw">
            <a:hlinkClick r:id="rId4"/>
            <a:extLst>
              <a:ext uri="{FF2B5EF4-FFF2-40B4-BE49-F238E27FC236}">
                <a16:creationId xmlns:a16="http://schemas.microsoft.com/office/drawing/2014/main" xmlns="" id="{3BF56C25-AA28-43F0-906E-21ADAF0BDF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596024" y="-5335161"/>
            <a:ext cx="379393" cy="3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ssl.gstatic.com/docs/doclist/images/mediatype/icon_1_image_x16.png">
            <a:extLst>
              <a:ext uri="{FF2B5EF4-FFF2-40B4-BE49-F238E27FC236}">
                <a16:creationId xmlns:a16="http://schemas.microsoft.com/office/drawing/2014/main" xmlns="" id="{641B98A2-CEF7-48EC-B17B-6C5F14A2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96023" y="-5273806"/>
            <a:ext cx="189697" cy="18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A0BB9FE-BEED-4694-99E6-80E19E8D41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00" y="92819"/>
            <a:ext cx="4992853" cy="3744639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AF39B34B-17E2-4844-A82B-BAD64D86EB73}"/>
              </a:ext>
            </a:extLst>
          </p:cNvPr>
          <p:cNvSpPr txBox="1"/>
          <p:nvPr/>
        </p:nvSpPr>
        <p:spPr>
          <a:xfrm>
            <a:off x="4994111" y="444500"/>
            <a:ext cx="171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dirty="0"/>
              <a:t>ATOL LSA650</a:t>
            </a:r>
          </a:p>
          <a:p>
            <a:pPr algn="ctr"/>
            <a:r>
              <a:rPr lang="fi-FI" dirty="0"/>
              <a:t>”elementissään”</a:t>
            </a:r>
            <a:endParaRPr lang="en-US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36D3F422-85AE-45D2-B82E-52B058E766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" y="92819"/>
            <a:ext cx="4992853" cy="37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8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F09DF14E-9A31-45DB-A1E3-A7F9019BFD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759" y="0"/>
            <a:ext cx="2240303" cy="398475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xmlns="" id="{F59C7ED3-2C40-4E3C-91BE-C6C2402BA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24" y="0"/>
            <a:ext cx="5035546" cy="403157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15857874-6D46-43EF-AC37-A6850E65908B}"/>
              </a:ext>
            </a:extLst>
          </p:cNvPr>
          <p:cNvSpPr txBox="1"/>
          <p:nvPr/>
        </p:nvSpPr>
        <p:spPr>
          <a:xfrm>
            <a:off x="3855698" y="4031575"/>
            <a:ext cx="8336302" cy="29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Päätöksiä, tuntemuksia, fiiliksiä…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”mitä hittoa…ollaan avomallissa”…”</a:t>
            </a:r>
            <a:r>
              <a:rPr lang="fi-FI" sz="1400" b="1" dirty="0"/>
              <a:t>lennä konetta</a:t>
            </a:r>
            <a:r>
              <a:rPr lang="fi-FI" sz="1400" dirty="0"/>
              <a:t>”…täysi teho, vajoaa, on ohjattavissa…pelastetaan kone…mitä seuraavaksi…</a:t>
            </a:r>
            <a:r>
              <a:rPr lang="fi-FI" sz="1400" b="1" dirty="0"/>
              <a:t>minne päästään</a:t>
            </a:r>
            <a:r>
              <a:rPr lang="fi-FI" sz="1400" dirty="0"/>
              <a:t>…miten hitto tuo kuomu kestää tuossa??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”</a:t>
            </a:r>
            <a:r>
              <a:rPr lang="fi-FI" sz="1400" b="1" dirty="0"/>
              <a:t>hiljennä…yritetään kuomua kiinni</a:t>
            </a:r>
            <a:r>
              <a:rPr lang="fi-FI" sz="1400" dirty="0"/>
              <a:t>”…”</a:t>
            </a:r>
            <a:r>
              <a:rPr lang="fi-FI" sz="1400" b="1" dirty="0"/>
              <a:t>ei päästä kentälle</a:t>
            </a:r>
            <a:r>
              <a:rPr lang="fi-FI" sz="1400" dirty="0"/>
              <a:t>”…pahus, voimalinja…”</a:t>
            </a:r>
            <a:r>
              <a:rPr lang="fi-FI" sz="1400" dirty="0" err="1"/>
              <a:t>mayday</a:t>
            </a:r>
            <a:r>
              <a:rPr lang="fi-FI" sz="1400" dirty="0"/>
              <a:t>?”..”ei kuule”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”</a:t>
            </a:r>
            <a:r>
              <a:rPr lang="fi-FI" sz="1400" b="1" dirty="0"/>
              <a:t>joelle</a:t>
            </a:r>
            <a:r>
              <a:rPr lang="fi-FI" sz="1400" dirty="0"/>
              <a:t>”…””joo”….</a:t>
            </a:r>
            <a:r>
              <a:rPr lang="fi-FI" sz="1400" b="1" dirty="0"/>
              <a:t>telineet ylös</a:t>
            </a:r>
            <a:r>
              <a:rPr lang="fi-FI" sz="1400" dirty="0"/>
              <a:t>…”suo vasemmalla”…”joelle yritetään”…”joo”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”ei päästä joelle…minun ohjaimet”…</a:t>
            </a:r>
            <a:r>
              <a:rPr lang="fi-FI" sz="1400" b="1" dirty="0"/>
              <a:t>selkeä tehtävien vaihto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”</a:t>
            </a:r>
            <a:r>
              <a:rPr lang="fi-FI" sz="1400" b="1" dirty="0"/>
              <a:t>kun osuu ensimmäiseen puuhun niin vedän kaasun kiinni ja sauva taakse</a:t>
            </a:r>
            <a:r>
              <a:rPr lang="fi-FI" sz="14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Ensimmäinen kunnon osuma puuhun….kaasu kiinni ja sauva taakse…mielessä vain ”nyt sattuu”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Ryskis, räiskis..</a:t>
            </a:r>
            <a:r>
              <a:rPr lang="fi-FI" sz="1400" dirty="0" err="1"/>
              <a:t>töks</a:t>
            </a:r>
            <a:r>
              <a:rPr lang="fi-FI" sz="1400" dirty="0"/>
              <a:t>….”</a:t>
            </a:r>
            <a:r>
              <a:rPr lang="fi-FI" sz="1400" dirty="0" err="1"/>
              <a:t>tässäkse</a:t>
            </a:r>
            <a:r>
              <a:rPr lang="fi-FI" sz="1400" dirty="0"/>
              <a:t> oli </a:t>
            </a:r>
            <a:r>
              <a:rPr lang="fi-FI" sz="1400" dirty="0">
                <a:sym typeface="Wingdings" panose="05000000000000000000" pitchFamily="2" charset="2"/>
              </a:rPr>
              <a:t>”….keskellä liekkejä, ensin ”lämmin henkäys, sitten alkoi korventamaan, sattumaan…liekit kaikkialla, pidätän henkeä, silmät lähes kiinni.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ym typeface="Wingdings" panose="05000000000000000000" pitchFamily="2" charset="2"/>
              </a:rPr>
              <a:t>”ÄKKIÄ ULOS”…mihinkään ei satu....vyöt auki ja eteenpäin…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ym typeface="Wingdings" panose="05000000000000000000" pitchFamily="2" charset="2"/>
              </a:rPr>
              <a:t>Ulkona koneesta….”</a:t>
            </a:r>
            <a:r>
              <a:rPr lang="fi-FI" sz="1400" dirty="0" err="1">
                <a:sym typeface="Wingdings" panose="05000000000000000000" pitchFamily="2" charset="2"/>
              </a:rPr>
              <a:t>oot</a:t>
            </a:r>
            <a:r>
              <a:rPr lang="fi-FI" sz="1400" dirty="0">
                <a:sym typeface="Wingdings" panose="05000000000000000000" pitchFamily="2" charset="2"/>
              </a:rPr>
              <a:t> tulessa”….”voi s**</a:t>
            </a:r>
            <a:r>
              <a:rPr lang="fi-FI" sz="1400" dirty="0" err="1">
                <a:sym typeface="Wingdings" panose="05000000000000000000" pitchFamily="2" charset="2"/>
              </a:rPr>
              <a:t>tana</a:t>
            </a:r>
            <a:r>
              <a:rPr lang="fi-FI" sz="1400" dirty="0">
                <a:sym typeface="Wingdings" panose="05000000000000000000" pitchFamily="2" charset="2"/>
              </a:rPr>
              <a:t>, kone paskana”…</a:t>
            </a:r>
            <a:r>
              <a:rPr lang="fi-FI" sz="1400" dirty="0" err="1">
                <a:sym typeface="Wingdings" panose="05000000000000000000" pitchFamily="2" charset="2"/>
              </a:rPr>
              <a:t>mut</a:t>
            </a:r>
            <a:r>
              <a:rPr lang="fi-FI" sz="1400" dirty="0">
                <a:sym typeface="Wingdings" panose="05000000000000000000" pitchFamily="2" charset="2"/>
              </a:rPr>
              <a:t> hei, hengissä</a:t>
            </a:r>
            <a:endParaRPr lang="fi-FI" sz="1400" dirty="0"/>
          </a:p>
          <a:p>
            <a:endParaRPr lang="en-US" sz="14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xmlns="" id="{EED9DA90-71F6-441A-B42D-14725B9203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38A94B49-845D-4D3A-89CE-C7A64BA10D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52" y="287532"/>
            <a:ext cx="5069305" cy="380197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xmlns="" id="{D5097E87-533B-41F4-B899-8D105288F6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89" y="2939138"/>
            <a:ext cx="4969360" cy="372702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xmlns="" id="{A7A55D49-11D0-41F1-A0DE-51C113764B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076" y="4262690"/>
            <a:ext cx="2652632" cy="198947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AD782911-41E9-4847-A0AD-FF3B24B70C0C}"/>
              </a:ext>
            </a:extLst>
          </p:cNvPr>
          <p:cNvSpPr txBox="1"/>
          <p:nvPr/>
        </p:nvSpPr>
        <p:spPr>
          <a:xfrm>
            <a:off x="7801708" y="305922"/>
            <a:ext cx="4107471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Pelastautumiseen vaikuttaneita tekijöitä</a:t>
            </a:r>
            <a:r>
              <a:rPr lang="fi-FI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Suhteellisen ”pehmeä” rysäytys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Puut ottivat energiaa vastaan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Nopeus n.75-80km/h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Hallittuna mahdollisimman pitkään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Kuomu ei ollut esteenä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Koneen asento, vasemmalla kyljellään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Ei muodonmuutoksia ohjaamossa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Turvavöiden toiminta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Vahva rakenne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Pyörät ylhäällä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Kuppi-istuimet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b="1" dirty="0"/>
              <a:t>Henkilökohtaisesti</a:t>
            </a:r>
            <a:r>
              <a:rPr lang="fi-FI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Kokemus, tietotaito ja harjoitukset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Fyysinen koko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Fyysinen kunto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Henkinen kunto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Varusteet, kengät, haalarit ja hanskat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Tajunnan säilyttäminen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Oikeat päätökset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Kyky toimia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3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195A5A59-BA6A-4254-A405-94DA7D0D8E8A}"/>
              </a:ext>
            </a:extLst>
          </p:cNvPr>
          <p:cNvSpPr txBox="1"/>
          <p:nvPr/>
        </p:nvSpPr>
        <p:spPr>
          <a:xfrm>
            <a:off x="264218" y="1590236"/>
            <a:ext cx="70829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Etsijät, pelastajat: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Ilmavoimien Hawk ensimmäisenä yläpuolella, opasti yksiköitä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Rajavartiolaitoksen kopteri &amp; pintapelastaja…lähtivät oma-aloitteisesti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Varuskunnan lääkäri (Majuri) &amp; hoitaja, mukana kipulääkettä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ATOL Avion lennon valvoja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Ambulanssi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Poliisi, Pelastuslaitos</a:t>
            </a:r>
            <a:endParaRPr lang="en-US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C2E11B04-1812-421A-A62A-366BE4907098}"/>
              </a:ext>
            </a:extLst>
          </p:cNvPr>
          <p:cNvSpPr txBox="1"/>
          <p:nvPr/>
        </p:nvSpPr>
        <p:spPr>
          <a:xfrm>
            <a:off x="912098" y="224444"/>
            <a:ext cx="3660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Yhteydet: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Vastaus puheluun lennonjohdosta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Soitto lennon valvojalle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Viesti läheisille</a:t>
            </a:r>
            <a:endParaRPr lang="en-US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90677E01-30D7-4515-B7DF-9C5C296A89C6}"/>
              </a:ext>
            </a:extLst>
          </p:cNvPr>
          <p:cNvSpPr txBox="1"/>
          <p:nvPr/>
        </p:nvSpPr>
        <p:spPr>
          <a:xfrm>
            <a:off x="912098" y="3771234"/>
            <a:ext cx="111271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Hoitoketjun aloitus: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Itsensä taputtelu sammuksiin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Läheiseen ojaan viilentämään paikkoja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Paidat pois ja niiden kastelu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Kipulääkettä, puoli ampullia (PV)…ei mitään palovammojen hoitoa varten, edes ohjeita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”Vinssataanko ja kopterilla” – ei kiitos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Kenelläkään ei mitään ”viilentävää”…paitojen kastelu uudelleen </a:t>
            </a:r>
            <a:r>
              <a:rPr lang="fi-FI" dirty="0" err="1"/>
              <a:t>kuraojassa..”ei</a:t>
            </a:r>
            <a:r>
              <a:rPr lang="fi-FI" dirty="0"/>
              <a:t> siinä kuravedessä, no kastele sitten”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Kävelemään &amp; toinen puolikas ampullista olkapäähän kipulääkettä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Ambulanssissa tärkeintä tuntui olevan henkilötietojen kirjaaminen, ei vammojen tila tai hoito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Ensiapuun, tilan rauhoittaminen – ei ylimääräisiä, puhallutukset…päähän viilennys…käsistä vain nahkaa pois</a:t>
            </a:r>
            <a:endParaRPr lang="en-US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xmlns="" id="{44A6F93D-814F-496C-9855-FD8C600B6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31" y="229896"/>
            <a:ext cx="4723716" cy="35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90677E01-30D7-4515-B7DF-9C5C296A89C6}"/>
              </a:ext>
            </a:extLst>
          </p:cNvPr>
          <p:cNvSpPr txBox="1"/>
          <p:nvPr/>
        </p:nvSpPr>
        <p:spPr>
          <a:xfrm>
            <a:off x="687655" y="424023"/>
            <a:ext cx="75495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Ensiavussa: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”Oma lääkäri” + plastiikkakirurgi ja riittävästi apua, kuunneltiin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Viilennykset + puhdistus…jatkuva palamisen tunne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Kunnon lääkkeet, kipu pois, jääpussit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Erittäin ammattimaista toimintaa, kerrottiin missä mennään ja mitä odottaa</a:t>
            </a:r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4683FF54-1022-447A-9251-D9C2E50F9C22}"/>
              </a:ext>
            </a:extLst>
          </p:cNvPr>
          <p:cNvSpPr txBox="1"/>
          <p:nvPr/>
        </p:nvSpPr>
        <p:spPr>
          <a:xfrm>
            <a:off x="687655" y="1916029"/>
            <a:ext cx="63586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Osastolle: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Erittäin hyvä huolenpito, seuranta ja tarkastukset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Lepoa, siteiden vaihtoa, ruokaa </a:t>
            </a:r>
            <a:r>
              <a:rPr lang="fi-FI" dirty="0" err="1"/>
              <a:t>yms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Tilanteen läpikäynti…mitä tapahtui, miten tapahtui…keskustelu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Henkinen tila hyvä…vähällä selvittiin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Muiden rauhoittelu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Saimme nukuttua ihan hyvin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74CA361D-DD59-4DA4-9A53-B3AFC0FC6685}"/>
              </a:ext>
            </a:extLst>
          </p:cNvPr>
          <p:cNvSpPr txBox="1"/>
          <p:nvPr/>
        </p:nvSpPr>
        <p:spPr>
          <a:xfrm>
            <a:off x="687655" y="4549676"/>
            <a:ext cx="11357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Jatko: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Soittoja, viestejä ja tärkeät ohjeet…Alf: ”älä mieti mitä olisi voinut tapahtua, älä mieti mitä olisit voinut tehdä”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Kotiutus seuraavana päivänä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Jatkohoito VLK sairaalassa, lääkäreitä ei nyt niin paljoa homma kiinnostanut (korvan tulehtuminen?)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”Pikalähete” Tre </a:t>
            </a:r>
            <a:r>
              <a:rPr lang="fi-FI" dirty="0" err="1"/>
              <a:t>plastikkakirurgille</a:t>
            </a:r>
            <a:r>
              <a:rPr lang="fi-FI" dirty="0"/>
              <a:t>…kuin Posti…viikon päästä tuli kirje ja heti kahden viikon päästä sinne??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Siteiden vaihtoa ja rasvausta…onneksi ei ollut kuin 28-32 astetta lämmintä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1,5-2vkon välein seuranta…haavojen umpeutumiseen korvissa meni 5-6vkoa…elokuun toisella viikolla ei jäänyt enää tyynyyn kiinni nukkuessaan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xmlns="" id="{FA546AE5-0C49-400F-A5DE-B569D64F2E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171" y="-20256"/>
            <a:ext cx="3639278" cy="4844005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xmlns="" id="{5692AE3F-E39B-4523-A861-B293D02E9B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036" y="3069216"/>
            <a:ext cx="1682080" cy="16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2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xmlns="" id="{74CA361D-DD59-4DA4-9A53-B3AFC0FC6685}"/>
              </a:ext>
            </a:extLst>
          </p:cNvPr>
          <p:cNvSpPr txBox="1"/>
          <p:nvPr/>
        </p:nvSpPr>
        <p:spPr>
          <a:xfrm>
            <a:off x="485960" y="2099100"/>
            <a:ext cx="80059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Mietteitä potilaan näkökulmasta: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Apu tuli nopeasti paikalle…ja paljon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Riittämätön palovammojen hoito </a:t>
            </a:r>
            <a:r>
              <a:rPr lang="fi-FI" b="1" dirty="0" err="1"/>
              <a:t>alussa..JÄÄHDYTYS</a:t>
            </a:r>
            <a:r>
              <a:rPr lang="fi-FI" b="1" dirty="0"/>
              <a:t>…”vauriot lievemmät”/Jorvin palovammayksikkö (varsinkin kädet, päässä parempi</a:t>
            </a:r>
            <a:r>
              <a:rPr lang="fi-FI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Lääkintähenkilökunnassa vaihteleva priorisointi (VLK)…ilman hoitajan aktiivisuutta ei olisi tulehdusta lähdetty hoitamaan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AG hoitolaput olivat hyviä, ”pipolle eri kokoja”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Kotihoito-ohjeet riittävät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Laskut tulivat tipoittain ja viiveellä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Ei tarjottu mitään tukea tai edes kysytty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b="1" dirty="0" err="1"/>
              <a:t>Medikaali</a:t>
            </a:r>
            <a:r>
              <a:rPr lang="fi-FI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Yhteys </a:t>
            </a:r>
            <a:r>
              <a:rPr lang="fi-FI" dirty="0" err="1"/>
              <a:t>Trafiin</a:t>
            </a:r>
            <a:r>
              <a:rPr lang="fi-FI" dirty="0"/>
              <a:t>…”miten menetellään”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Selkeästi ”takaisin lentämään” asenne – hyvä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Hoitokertomus, lääkärinlausunto ja oma kertomus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Lentämisen luonteen &amp; lajin huomiointi?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Lääkäreiden tutustuminen eri lentolajeihin?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xmlns="" id="{37FC144D-C738-417B-AD99-C572CE086BEB}"/>
              </a:ext>
            </a:extLst>
          </p:cNvPr>
          <p:cNvSpPr txBox="1"/>
          <p:nvPr/>
        </p:nvSpPr>
        <p:spPr>
          <a:xfrm>
            <a:off x="485960" y="67775"/>
            <a:ext cx="10213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Mietteitä pelastautumisesta: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Ilman tulipaloa olisi ollut kaksi mustelmaa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Toimintakyky säilyi koko ajan…hetkenkin tajunnan menetys…siihen olisi jääty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Suojavarustus…</a:t>
            </a:r>
            <a:r>
              <a:rPr lang="fi-FI" dirty="0" err="1"/>
              <a:t>bootsit</a:t>
            </a:r>
            <a:r>
              <a:rPr lang="fi-FI" dirty="0"/>
              <a:t>, </a:t>
            </a:r>
            <a:r>
              <a:rPr lang="fi-FI" dirty="0" err="1"/>
              <a:t>Nomex</a:t>
            </a:r>
            <a:r>
              <a:rPr lang="fi-FI" dirty="0"/>
              <a:t>-haalari, nahkahanskat…ei toivoa ilman niitä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Fyysinen ja henkinen kunto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Kypärä…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Tuuria &amp; taitoa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xmlns="" id="{2775DB39-20DE-4814-A418-32A92F9C9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127" y="67775"/>
            <a:ext cx="3020993" cy="402799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xmlns="" id="{5F81B426-D877-4EEB-ADA7-571EB1133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051" y="3798786"/>
            <a:ext cx="1495596" cy="266132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xmlns="" id="{3E76B0F1-BDD9-4D7C-B5CE-7127EAFAB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86763" y="2868603"/>
            <a:ext cx="2109370" cy="37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7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</TotalTime>
  <Words>951</Words>
  <Application>Microsoft Macintosh PowerPoint</Application>
  <PresentationFormat>Mukautettu</PresentationFormat>
  <Paragraphs>143</Paragraphs>
  <Slides>16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7" baseType="lpstr">
      <vt:lpstr>Office-teema</vt:lpstr>
      <vt:lpstr>PowerPoint-esitys</vt:lpstr>
      <vt:lpstr>Atol 650 LSA  EFRO 3.7.2018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Atol 650 LSA  …nousee takaisin siivilleen</vt:lpstr>
      <vt:lpstr>PowerPoint-esitys</vt:lpstr>
      <vt:lpstr>      Anssi - Sotilasmestari evp Vartiolentolaivue 8v.        - MI-8 Huolto-ja lentomekaanikko             - AgustaBell 206 sekä 412 huoltomekaanikko </vt:lpstr>
      <vt:lpstr>Finnairilla 26 vuotta DC-9 perämies, MD-80 perämies, DC-9 Kapteeni, MD-11 perämies, MD-11 Kapteeni Bussikuski AB 32  ja  AB 340 </vt:lpstr>
      <vt:lpstr>Miten kuka tahansa voi valmistautua ennalta arvaamattomaan?</vt:lpstr>
      <vt:lpstr>      KIITOS!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Atol EFRO</dc:title>
  <dc:creator>Ari Tolonen</dc:creator>
  <cp:lastModifiedBy>Anssi Rekula</cp:lastModifiedBy>
  <cp:revision>58</cp:revision>
  <dcterms:created xsi:type="dcterms:W3CDTF">2018-09-07T13:07:42Z</dcterms:created>
  <dcterms:modified xsi:type="dcterms:W3CDTF">2018-10-26T18:00:33Z</dcterms:modified>
</cp:coreProperties>
</file>