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sldIdLst>
    <p:sldId id="256" r:id="rId2"/>
    <p:sldId id="270" r:id="rId3"/>
    <p:sldId id="278" r:id="rId4"/>
    <p:sldId id="287" r:id="rId5"/>
    <p:sldId id="288" r:id="rId6"/>
    <p:sldId id="257" r:id="rId7"/>
    <p:sldId id="258" r:id="rId8"/>
    <p:sldId id="259" r:id="rId9"/>
    <p:sldId id="260" r:id="rId10"/>
    <p:sldId id="261" r:id="rId11"/>
    <p:sldId id="262" r:id="rId12"/>
    <p:sldId id="289" r:id="rId13"/>
    <p:sldId id="304" r:id="rId14"/>
    <p:sldId id="300" r:id="rId15"/>
    <p:sldId id="298" r:id="rId16"/>
    <p:sldId id="303" r:id="rId17"/>
    <p:sldId id="305" r:id="rId18"/>
    <p:sldId id="354" r:id="rId19"/>
    <p:sldId id="356" r:id="rId20"/>
    <p:sldId id="393" r:id="rId21"/>
    <p:sldId id="384" r:id="rId22"/>
    <p:sldId id="396" r:id="rId23"/>
    <p:sldId id="397" r:id="rId24"/>
    <p:sldId id="357" r:id="rId25"/>
    <p:sldId id="386" r:id="rId26"/>
    <p:sldId id="353" r:id="rId27"/>
    <p:sldId id="398" r:id="rId28"/>
    <p:sldId id="620" r:id="rId29"/>
    <p:sldId id="286" r:id="rId30"/>
  </p:sldIdLst>
  <p:sldSz cx="9144000" cy="5143500" type="screen16x9"/>
  <p:notesSz cx="6810375" cy="9942513"/>
  <p:defaultTextStyle>
    <a:defPPr>
      <a:defRPr lang="fi-FI"/>
    </a:defPPr>
    <a:lvl1pPr marL="0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763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526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9289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9052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815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8578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8341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8104" algn="l" defTabSz="77952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66"/>
  </p:normalViewPr>
  <p:slideViewPr>
    <p:cSldViewPr snapToGrid="0" snapToObjects="1">
      <p:cViewPr varScale="1">
        <p:scale>
          <a:sx n="110" d="100"/>
          <a:sy n="110" d="100"/>
        </p:scale>
        <p:origin x="184" y="512"/>
      </p:cViewPr>
      <p:guideLst>
        <p:guide orient="horz" pos="346"/>
        <p:guide pos="3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25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D8493-1E85-1047-B6AF-039BA09EBC3D}" type="datetimeFigureOut">
              <a:rPr lang="en-GB" smtClean="0"/>
              <a:t>26/10/2018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8300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25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61FDB-C024-5445-B54F-C1FD716B7C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49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79B2-B077-4E7B-9589-D0965B3A56B8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9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tukansi tekstillä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66" y="1495674"/>
            <a:ext cx="7971069" cy="1050458"/>
          </a:xfrm>
        </p:spPr>
        <p:txBody>
          <a:bodyPr>
            <a:normAutofit/>
          </a:bodyPr>
          <a:lstStyle>
            <a:lvl1pPr algn="ctr">
              <a:defRPr sz="3400">
                <a:solidFill>
                  <a:srgbClr val="63B9E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" y="197668"/>
            <a:ext cx="2188019" cy="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lime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3806393" y="274593"/>
            <a:ext cx="4464333" cy="446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851" y="2235994"/>
            <a:ext cx="2949178" cy="21657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1D841-D57F-4D47-8E62-2FC385A1CE3C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661" y="842963"/>
            <a:ext cx="2949178" cy="1200150"/>
          </a:xfrm>
        </p:spPr>
        <p:txBody>
          <a:bodyPr anchor="t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58323" y="1129574"/>
            <a:ext cx="3803821" cy="3095984"/>
          </a:xfrm>
        </p:spPr>
        <p:txBody>
          <a:bodyPr lIns="0" tIns="0" rIns="0" bIns="0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oranssi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851" y="2235994"/>
            <a:ext cx="2949178" cy="21657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F318-4C7E-4F5F-BC25-C6828E6F96BB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3806393" y="274593"/>
            <a:ext cx="4464333" cy="4464000"/>
          </a:xfrm>
          <a:prstGeom prst="ellipse">
            <a:avLst/>
          </a:prstGeom>
          <a:solidFill>
            <a:srgbClr val="F7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4661" y="842963"/>
            <a:ext cx="2949178" cy="1200150"/>
          </a:xfrm>
        </p:spPr>
        <p:txBody>
          <a:bodyPr anchor="t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58323" y="1129574"/>
            <a:ext cx="3803821" cy="3095984"/>
          </a:xfrm>
        </p:spPr>
        <p:txBody>
          <a:bodyPr lIns="0" tIns="0" rIns="0" bIns="0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4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oma kuva sininen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61" y="842963"/>
            <a:ext cx="2949178" cy="1200150"/>
          </a:xfrm>
        </p:spPr>
        <p:txBody>
          <a:bodyPr anchor="t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851" y="2235994"/>
            <a:ext cx="2949178" cy="21657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3114-F784-411B-8951-2EC610901731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3806393" y="274593"/>
            <a:ext cx="4464333" cy="4464000"/>
          </a:xfrm>
          <a:prstGeom prst="ellipse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158323" y="1129574"/>
            <a:ext cx="3803821" cy="3095984"/>
          </a:xfrm>
        </p:spPr>
        <p:txBody>
          <a:bodyPr lIns="0" tIns="0" rIns="0" bIns="0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58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ko teksti elementtia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61" y="950119"/>
            <a:ext cx="2949178" cy="1200150"/>
          </a:xfrm>
        </p:spPr>
        <p:txBody>
          <a:bodyPr anchor="t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2583" y="957263"/>
            <a:ext cx="4629150" cy="3445670"/>
          </a:xfrm>
        </p:spPr>
        <p:txBody>
          <a:bodyPr lIns="0" tIns="0" rIns="0" bIns="0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660" y="2221706"/>
            <a:ext cx="2949178" cy="2174083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28FFC-92B4-4641-B01C-74F098BDA63A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840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45" y="1674319"/>
            <a:ext cx="7932705" cy="1651397"/>
          </a:xfrm>
        </p:spPr>
        <p:txBody>
          <a:bodyPr anchor="ctr" anchorCtr="0">
            <a:normAutofit/>
          </a:bodyPr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D5C4F8CB-E0AE-4560-947C-FB35340C30D1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8242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ja alaotsikk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60" y="953814"/>
            <a:ext cx="7886700" cy="1947042"/>
          </a:xfrm>
        </p:spPr>
        <p:txBody>
          <a:bodyPr anchor="b" anchorCtr="0">
            <a:normAutofit/>
          </a:bodyPr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8696" y="3105808"/>
            <a:ext cx="7886700" cy="1103586"/>
          </a:xfrm>
        </p:spPr>
        <p:txBody>
          <a:bodyPr lIns="0" tIns="0" rIns="0" bIns="0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3897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5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92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9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8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8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8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8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4C6F-999E-4490-AA77-CD650B7C51A6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238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bulletinpalsta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459" y="1550196"/>
            <a:ext cx="3886200" cy="31503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5161" y="1550196"/>
            <a:ext cx="3886200" cy="31503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90CB-F7A7-4AD9-827F-0F59E3570CA3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3750" y="529694"/>
            <a:ext cx="7241907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23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alaotsikot bulletinpalsta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853" y="1543050"/>
            <a:ext cx="3868340" cy="535781"/>
          </a:xfrm>
        </p:spPr>
        <p:txBody>
          <a:bodyPr lIns="0" tIns="0" rIns="0" bIns="0" anchor="t" anchorCtr="0"/>
          <a:lstStyle>
            <a:lvl1pPr marL="0" indent="0">
              <a:buNone/>
              <a:defRPr sz="2000" b="1"/>
            </a:lvl1pPr>
            <a:lvl2pPr marL="389763" indent="0">
              <a:buNone/>
              <a:defRPr sz="1700" b="1"/>
            </a:lvl2pPr>
            <a:lvl3pPr marL="779526" indent="0">
              <a:buNone/>
              <a:defRPr sz="1500" b="1"/>
            </a:lvl3pPr>
            <a:lvl4pPr marL="1169289" indent="0">
              <a:buNone/>
              <a:defRPr sz="1400" b="1"/>
            </a:lvl4pPr>
            <a:lvl5pPr marL="1559052" indent="0">
              <a:buNone/>
              <a:defRPr sz="1400" b="1"/>
            </a:lvl5pPr>
            <a:lvl6pPr marL="1948815" indent="0">
              <a:buNone/>
              <a:defRPr sz="1400" b="1"/>
            </a:lvl6pPr>
            <a:lvl7pPr marL="2338578" indent="0">
              <a:buNone/>
              <a:defRPr sz="1400" b="1"/>
            </a:lvl7pPr>
            <a:lvl8pPr marL="2728341" indent="0">
              <a:buNone/>
              <a:defRPr sz="1400" b="1"/>
            </a:lvl8pPr>
            <a:lvl9pPr marL="3118104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853" y="2160983"/>
            <a:ext cx="3868340" cy="2501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43050"/>
            <a:ext cx="3887391" cy="535781"/>
          </a:xfrm>
        </p:spPr>
        <p:txBody>
          <a:bodyPr lIns="0" tIns="0" rIns="0" bIns="0" anchor="t" anchorCtr="0"/>
          <a:lstStyle>
            <a:lvl1pPr marL="0" indent="0">
              <a:buNone/>
              <a:defRPr sz="2000" b="1"/>
            </a:lvl1pPr>
            <a:lvl2pPr marL="389763" indent="0">
              <a:buNone/>
              <a:defRPr sz="1700" b="1"/>
            </a:lvl2pPr>
            <a:lvl3pPr marL="779526" indent="0">
              <a:buNone/>
              <a:defRPr sz="1500" b="1"/>
            </a:lvl3pPr>
            <a:lvl4pPr marL="1169289" indent="0">
              <a:buNone/>
              <a:defRPr sz="1400" b="1"/>
            </a:lvl4pPr>
            <a:lvl5pPr marL="1559052" indent="0">
              <a:buNone/>
              <a:defRPr sz="1400" b="1"/>
            </a:lvl5pPr>
            <a:lvl6pPr marL="1948815" indent="0">
              <a:buNone/>
              <a:defRPr sz="1400" b="1"/>
            </a:lvl6pPr>
            <a:lvl7pPr marL="2338578" indent="0">
              <a:buNone/>
              <a:defRPr sz="1400" b="1"/>
            </a:lvl7pPr>
            <a:lvl8pPr marL="2728341" indent="0">
              <a:buNone/>
              <a:defRPr sz="1400" b="1"/>
            </a:lvl8pPr>
            <a:lvl9pPr marL="3118104" indent="0">
              <a:buNone/>
              <a:defRPr sz="1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5161" y="2160983"/>
            <a:ext cx="3887391" cy="2501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0A2D7-4257-424C-9BF5-CFCB397D4347}" type="datetime1">
              <a:rPr lang="fi-FI" smtClean="0"/>
              <a:t>26.10.2018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83750" y="529694"/>
            <a:ext cx="7241907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46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uv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61" y="950119"/>
            <a:ext cx="4325654" cy="1200150"/>
          </a:xfrm>
        </p:spPr>
        <p:txBody>
          <a:bodyPr anchor="t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851" y="2235994"/>
            <a:ext cx="4324463" cy="21657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1C36-95B3-430E-ADF7-601FB328BB6E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016545" y="900973"/>
            <a:ext cx="3157200" cy="31566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10" y="1076284"/>
            <a:ext cx="2804400" cy="2806057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67812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teksti kuva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61" y="950119"/>
            <a:ext cx="4325654" cy="1200150"/>
          </a:xfrm>
        </p:spPr>
        <p:txBody>
          <a:bodyPr anchor="t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851" y="2235994"/>
            <a:ext cx="4324463" cy="21657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0B88E-123E-4EAC-B2DD-9866CB6F2CEC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016545" y="900973"/>
            <a:ext cx="3157200" cy="315667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10" y="1076284"/>
            <a:ext cx="2804400" cy="2806057"/>
          </a:xfrm>
          <a:prstGeom prst="ellipse">
            <a:avLst/>
          </a:prstGeom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33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tukansi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166" y="1495674"/>
            <a:ext cx="7971069" cy="1050458"/>
          </a:xfrm>
        </p:spPr>
        <p:txBody>
          <a:bodyPr>
            <a:normAutofit/>
          </a:bodyPr>
          <a:lstStyle>
            <a:lvl1pPr algn="ctr">
              <a:defRPr sz="3400">
                <a:solidFill>
                  <a:srgbClr val="63B9E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2244"/>
            <a:ext cx="9144000" cy="2621256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" y="197668"/>
            <a:ext cx="2188019" cy="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16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vihreä pallo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61" y="950119"/>
            <a:ext cx="4325654" cy="1200150"/>
          </a:xfrm>
        </p:spPr>
        <p:txBody>
          <a:bodyPr anchor="t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851" y="2235994"/>
            <a:ext cx="4324463" cy="21657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1AD4-8419-49C1-8D5D-3264B6729144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016545" y="900972"/>
            <a:ext cx="3157200" cy="31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8853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sininen pallo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61" y="950119"/>
            <a:ext cx="4325654" cy="1200150"/>
          </a:xfrm>
        </p:spPr>
        <p:txBody>
          <a:bodyPr anchor="t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851" y="2235994"/>
            <a:ext cx="4324463" cy="21657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1E20-0F2D-4320-95E6-2D8B1D3D7414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016545" y="900973"/>
            <a:ext cx="3157200" cy="3156677"/>
          </a:xfrm>
          <a:prstGeom prst="ellipse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696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teksti keltainen pallo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61" y="950119"/>
            <a:ext cx="4325654" cy="1200150"/>
          </a:xfrm>
        </p:spPr>
        <p:txBody>
          <a:bodyPr anchor="t" anchorCtr="0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851" y="2235994"/>
            <a:ext cx="4324463" cy="2165747"/>
          </a:xfrm>
        </p:spPr>
        <p:txBody>
          <a:bodyPr lIns="0" tIns="0" rIns="0" bIns="0"/>
          <a:lstStyle>
            <a:lvl1pPr marL="0" indent="0">
              <a:buNone/>
              <a:defRPr sz="1400"/>
            </a:lvl1pPr>
            <a:lvl2pPr marL="389763" indent="0">
              <a:buNone/>
              <a:defRPr sz="1200"/>
            </a:lvl2pPr>
            <a:lvl3pPr marL="779526" indent="0">
              <a:buNone/>
              <a:defRPr sz="1000"/>
            </a:lvl3pPr>
            <a:lvl4pPr marL="1169289" indent="0">
              <a:buNone/>
              <a:defRPr sz="900"/>
            </a:lvl4pPr>
            <a:lvl5pPr marL="1559052" indent="0">
              <a:buNone/>
              <a:defRPr sz="900"/>
            </a:lvl5pPr>
            <a:lvl6pPr marL="1948815" indent="0">
              <a:buNone/>
              <a:defRPr sz="900"/>
            </a:lvl6pPr>
            <a:lvl7pPr marL="2338578" indent="0">
              <a:buNone/>
              <a:defRPr sz="900"/>
            </a:lvl7pPr>
            <a:lvl8pPr marL="2728341" indent="0">
              <a:buNone/>
              <a:defRPr sz="900"/>
            </a:lvl8pPr>
            <a:lvl9pPr marL="311810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2A354-E14C-4051-A75F-4917725E8F5E}" type="datetime1">
              <a:rPr lang="fi-FI" smtClean="0"/>
              <a:t>26.10.2018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val 7"/>
          <p:cNvSpPr/>
          <p:nvPr userDrawn="1"/>
        </p:nvSpPr>
        <p:spPr>
          <a:xfrm>
            <a:off x="5016545" y="900973"/>
            <a:ext cx="3157200" cy="3156677"/>
          </a:xfrm>
          <a:prstGeom prst="ellipse">
            <a:avLst/>
          </a:prstGeom>
          <a:solidFill>
            <a:srgbClr val="F7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882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58" y="959646"/>
            <a:ext cx="7886700" cy="994172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458" y="2142531"/>
            <a:ext cx="6647252" cy="243602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5A6E-7D7A-4199-9767-46A057708FE1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3691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07871" y="957262"/>
            <a:ext cx="1971675" cy="36754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957262"/>
            <a:ext cx="4958046" cy="3675460"/>
          </a:xfrm>
        </p:spPr>
        <p:txBody>
          <a:bodyPr vert="eaVert" lIns="0" tIns="0" rIns="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BE37-0788-460A-A2D4-8F10FC1F617E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2008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72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akansi yhteystiedoi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682759" y="3303392"/>
            <a:ext cx="187424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Ilmatieteen laitos</a:t>
            </a:r>
          </a:p>
          <a:p>
            <a:pPr algn="l"/>
            <a:r>
              <a:rPr lang="fi-FI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Erik </a:t>
            </a:r>
            <a:r>
              <a:rPr lang="fi-FI" sz="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Palménin</a:t>
            </a:r>
            <a:r>
              <a:rPr lang="fi-FI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aukio 1, </a:t>
            </a:r>
          </a:p>
          <a:p>
            <a:pPr algn="l"/>
            <a:r>
              <a:rPr lang="fi-FI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00560 Helsinki</a:t>
            </a:r>
          </a:p>
          <a:p>
            <a:pPr algn="l"/>
            <a:r>
              <a:rPr lang="fi-FI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PL 503, 00101 Helsinki, </a:t>
            </a:r>
          </a:p>
          <a:p>
            <a:pPr algn="l"/>
            <a:r>
              <a:rPr lang="fi-FI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puh. 029 539 1000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650488" y="3303392"/>
            <a:ext cx="207404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9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Finnish</a:t>
            </a:r>
            <a:r>
              <a:rPr lang="fi-FI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9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Meteorological</a:t>
            </a:r>
            <a:r>
              <a:rPr lang="fi-FI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Institute</a:t>
            </a:r>
          </a:p>
          <a:p>
            <a:pPr algn="l"/>
            <a:r>
              <a:rPr lang="fi-FI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Erik </a:t>
            </a:r>
            <a:r>
              <a:rPr lang="fi-FI" sz="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Palménin</a:t>
            </a:r>
            <a:r>
              <a:rPr lang="fi-FI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aukio 1, </a:t>
            </a:r>
          </a:p>
          <a:p>
            <a:pPr algn="l"/>
            <a:r>
              <a:rPr lang="fi-FI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FI-00560 Helsinki</a:t>
            </a:r>
          </a:p>
          <a:p>
            <a:pPr algn="l"/>
            <a:r>
              <a:rPr lang="fi-FI" sz="9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P.O.Box</a:t>
            </a:r>
            <a:r>
              <a:rPr lang="fi-FI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503, FI-00101 Helsinki</a:t>
            </a:r>
          </a:p>
          <a:p>
            <a:pPr algn="l"/>
            <a:r>
              <a:rPr lang="fi-FI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tel. +358 29 539 1000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15540" y="3307629"/>
            <a:ext cx="1874246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9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Meteorologiska institutet</a:t>
            </a:r>
          </a:p>
          <a:p>
            <a:pPr algn="l"/>
            <a:r>
              <a:rPr lang="sv-SE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Erik Palméns plats 1, </a:t>
            </a:r>
          </a:p>
          <a:p>
            <a:pPr algn="l"/>
            <a:r>
              <a:rPr lang="sv-SE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00560 Helsingfors</a:t>
            </a:r>
          </a:p>
          <a:p>
            <a:pPr algn="l"/>
            <a:r>
              <a:rPr lang="sv-SE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PB 503, 00101 Helsingfors</a:t>
            </a:r>
          </a:p>
          <a:p>
            <a:pPr algn="l"/>
            <a:r>
              <a:rPr lang="sv-SE" sz="9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tel. 029 539 1000</a:t>
            </a:r>
            <a:endParaRPr lang="fi-FI" sz="9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1"/>
          <p:cNvSpPr txBox="1"/>
          <p:nvPr userDrawn="1"/>
        </p:nvSpPr>
        <p:spPr>
          <a:xfrm>
            <a:off x="2620503" y="4323128"/>
            <a:ext cx="663879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1100" b="1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</a:t>
            </a:r>
            <a:r>
              <a:rPr lang="fi-FI" sz="11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</a:t>
            </a:r>
            <a:r>
              <a:rPr lang="fi-FI" sz="11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@meteorologit ja @</a:t>
            </a:r>
            <a:r>
              <a:rPr lang="fi-FI" sz="1100" b="1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IlmaTiede</a:t>
            </a:r>
            <a:r>
              <a:rPr lang="fi-FI" sz="11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fi-FI" sz="1100" b="1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fi-FI" sz="11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i-FI" sz="1100" b="1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FMIBeta</a:t>
            </a:r>
            <a:endParaRPr lang="fi-FI" sz="11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5446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62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Etukansi tekstillä - yleis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19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3054194"/>
            <a:ext cx="7920000" cy="720000"/>
          </a:xfrm>
        </p:spPr>
        <p:txBody>
          <a:bodyPr>
            <a:normAutofit/>
          </a:bodyPr>
          <a:lstStyle>
            <a:lvl1pPr algn="ctr"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1" y="4320000"/>
            <a:ext cx="20574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525" baseline="0">
                <a:solidFill>
                  <a:schemeClr val="bg1"/>
                </a:solidFill>
              </a:defRPr>
            </a:lvl1pPr>
          </a:lstStyle>
          <a:p>
            <a:fld id="{A231A0DB-0F3D-0A4F-9073-E61FAB81D5D9}" type="datetime1">
              <a:rPr lang="fi-FI" smtClean="0"/>
              <a:t>26.10.2018</a:t>
            </a:fld>
            <a:endParaRPr lang="fi-FI" dirty="0"/>
          </a:p>
        </p:txBody>
      </p:sp>
      <p:sp>
        <p:nvSpPr>
          <p:cNvPr id="7" name="Sisällön paikkamerkki 7"/>
          <p:cNvSpPr>
            <a:spLocks noGrp="1"/>
          </p:cNvSpPr>
          <p:nvPr>
            <p:ph sz="quarter" idx="16" hasCustomPrompt="1"/>
          </p:nvPr>
        </p:nvSpPr>
        <p:spPr>
          <a:xfrm>
            <a:off x="612000" y="3960001"/>
            <a:ext cx="7920000" cy="204824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900" b="1" i="0" baseline="0">
                <a:solidFill>
                  <a:schemeClr val="bg1"/>
                </a:solidFill>
              </a:defRPr>
            </a:lvl1pPr>
            <a:lvl2pPr marL="438484" indent="0">
              <a:buFontTx/>
              <a:buNone/>
              <a:defRPr/>
            </a:lvl2pPr>
            <a:lvl3pPr marL="730806" indent="0">
              <a:buFontTx/>
              <a:buNone/>
              <a:defRPr/>
            </a:lvl3pPr>
            <a:lvl4pPr marL="1023128" indent="0">
              <a:buFontTx/>
              <a:buNone/>
              <a:defRPr/>
            </a:lvl4pPr>
            <a:lvl5pPr marL="1315451" indent="0">
              <a:buFontTx/>
              <a:buNone/>
              <a:defRPr/>
            </a:lvl5pPr>
          </a:lstStyle>
          <a:p>
            <a:pPr lvl="0"/>
            <a:r>
              <a:rPr lang="fi-FI" dirty="0"/>
              <a:t>Nimi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438C322-7EF8-244D-B51A-34DC95CC2C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406" y="950872"/>
            <a:ext cx="3961188" cy="14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34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4719-BCF3-4762-AF4B-16E5063132A0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8CF-B35D-4771-91D8-77C83078E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43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, kiekura, teksti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459" y="526687"/>
            <a:ext cx="6969087" cy="994172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3458" y="1535146"/>
            <a:ext cx="7942718" cy="3182111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84661" y="4767264"/>
            <a:ext cx="2057400" cy="273844"/>
          </a:xfrm>
        </p:spPr>
        <p:txBody>
          <a:bodyPr/>
          <a:lstStyle>
            <a:lvl1pPr>
              <a:defRPr sz="900"/>
            </a:lvl1pPr>
          </a:lstStyle>
          <a:p>
            <a:fld id="{4070B602-DEBD-48CF-8845-9A6DCD7F1340}" type="datetime1">
              <a:rPr lang="fi-FI" smtClean="0"/>
              <a:t>26.10.2018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" y="197668"/>
            <a:ext cx="2188019" cy="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01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4719-BCF3-4762-AF4B-16E5063132A0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8CF-B35D-4771-91D8-77C83078E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24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94719-BCF3-4762-AF4B-16E5063132A0}" type="datetimeFigureOut">
              <a:rPr lang="fi-FI" smtClean="0"/>
              <a:t>26.10.2018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F78CF-B35D-4771-91D8-77C83078E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171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9B2BB62-D2BD-4E98-ADB0-6085EA5E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F6BD-B99E-48B5-BC3A-C6A662A477EE}" type="datetime1">
              <a:rPr lang="fi-FI"/>
              <a:pPr>
                <a:defRPr/>
              </a:pPr>
              <a:t>26.10.2018</a:t>
            </a:fld>
            <a:endParaRPr lang="fi-FI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E0DA3E-CEB4-4B40-B7DF-ECB10B82B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LEN/Tre Kim Frisk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32D4845-6EA9-4EEC-86DC-2D81DFF071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A7358C-8269-4245-AE6A-43992FF62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098097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logo,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459" y="526687"/>
            <a:ext cx="6969087" cy="444122"/>
          </a:xfrm>
        </p:spPr>
        <p:txBody>
          <a:bodyPr>
            <a:normAutofit/>
          </a:bodyPr>
          <a:lstStyle>
            <a:lvl1pPr>
              <a:defRPr sz="2700">
                <a:solidFill>
                  <a:srgbClr val="63B9E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84661" y="1071029"/>
            <a:ext cx="7942718" cy="3613787"/>
          </a:xfrm>
        </p:spPr>
        <p:txBody>
          <a:bodyPr/>
          <a:lstStyle>
            <a:lvl1pPr marL="257175" indent="-257175">
              <a:spcAft>
                <a:spcPts val="450"/>
              </a:spcAft>
              <a:buClrTx/>
              <a:buFont typeface="Arial" panose="020B0604020202020204" pitchFamily="34" charset="0"/>
              <a:buChar char="•"/>
              <a:defRPr/>
            </a:lvl1pPr>
            <a:lvl2pPr marL="771525" indent="-257175">
              <a:spcAft>
                <a:spcPts val="450"/>
              </a:spcAft>
              <a:buClrTx/>
              <a:buFont typeface="Courier New" panose="02070309020205020404" pitchFamily="49" charset="0"/>
              <a:buChar char="o"/>
              <a:defRPr/>
            </a:lvl2pPr>
            <a:lvl3pPr marL="1071563" indent="-214313">
              <a:spcAft>
                <a:spcPts val="450"/>
              </a:spcAft>
              <a:buClrTx/>
              <a:buFont typeface="Wingdings" panose="05000000000000000000" pitchFamily="2" charset="2"/>
              <a:buChar char="§"/>
              <a:defRPr/>
            </a:lvl3pPr>
            <a:lvl4pPr marL="1414463" indent="-214313">
              <a:spcAft>
                <a:spcPts val="450"/>
              </a:spcAft>
              <a:buClrTx/>
              <a:buFont typeface="Arial" panose="020B0604020202020204" pitchFamily="34" charset="0"/>
              <a:buChar char="•"/>
              <a:defRPr/>
            </a:lvl4pPr>
            <a:lvl5pPr marL="1757363" indent="-214313">
              <a:spcAft>
                <a:spcPts val="450"/>
              </a:spcAft>
              <a:buClrTx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84661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788"/>
            </a:lvl1pPr>
          </a:lstStyle>
          <a:p>
            <a:fld id="{28EA62E5-771C-451C-B4BC-667427027EA2}" type="datetime1">
              <a:rPr lang="fi-FI" smtClean="0"/>
              <a:t>26.10.2018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>
            <a:lvl1pPr>
              <a:defRPr sz="788"/>
            </a:lvl1pPr>
          </a:lstStyle>
          <a:p>
            <a:r>
              <a:rPr lang="fi-FI">
                <a:solidFill>
                  <a:schemeClr val="bg1">
                    <a:lumMod val="65000"/>
                  </a:schemeClr>
                </a:solidFill>
              </a:rPr>
              <a:t>Ilmatieteen laitos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11" y="148251"/>
            <a:ext cx="2138036" cy="3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9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, kiekura, teksti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93459" y="526687"/>
            <a:ext cx="6969087" cy="994172"/>
          </a:xfrm>
        </p:spPr>
        <p:txBody>
          <a:bodyPr/>
          <a:lstStyle>
            <a:lvl1pPr>
              <a:defRPr>
                <a:solidFill>
                  <a:srgbClr val="63B9E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3458" y="1535146"/>
            <a:ext cx="7942718" cy="3182111"/>
          </a:xfrm>
        </p:spPr>
        <p:txBody>
          <a:bodyPr/>
          <a:lstStyle>
            <a:lvl1pPr>
              <a:buClr>
                <a:schemeClr val="bg1">
                  <a:lumMod val="65000"/>
                </a:schemeClr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84661" y="4767264"/>
            <a:ext cx="2057400" cy="273844"/>
          </a:xfrm>
        </p:spPr>
        <p:txBody>
          <a:bodyPr/>
          <a:lstStyle>
            <a:lvl1pPr>
              <a:defRPr sz="900"/>
            </a:lvl1pPr>
          </a:lstStyle>
          <a:p>
            <a:fld id="{4070B602-DEBD-48CF-8845-9A6DCD7F1340}" type="datetime1">
              <a:rPr lang="fi-FI" smtClean="0"/>
              <a:t>26.10.2018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" y="197668"/>
            <a:ext cx="2188019" cy="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pallo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303965" y="-543291"/>
            <a:ext cx="1130400" cy="1129767"/>
          </a:xfrm>
          <a:prstGeom prst="ellipse">
            <a:avLst/>
          </a:prstGeom>
          <a:solidFill>
            <a:srgbClr val="F7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14" name="Oval 13"/>
          <p:cNvSpPr>
            <a:spLocks/>
          </p:cNvSpPr>
          <p:nvPr userDrawn="1"/>
        </p:nvSpPr>
        <p:spPr>
          <a:xfrm>
            <a:off x="7832189" y="3293269"/>
            <a:ext cx="2703600" cy="27046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2244" y="1533163"/>
            <a:ext cx="7242211" cy="31876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84661" y="4767264"/>
            <a:ext cx="2057400" cy="273844"/>
          </a:xfrm>
        </p:spPr>
        <p:txBody>
          <a:bodyPr/>
          <a:lstStyle>
            <a:lvl1pPr>
              <a:defRPr sz="900"/>
            </a:lvl1pPr>
          </a:lstStyle>
          <a:p>
            <a:fld id="{CF82474C-4A9B-4100-9EFE-59012ADDF92D}" type="datetime1">
              <a:rPr lang="fi-FI" smtClean="0"/>
              <a:t>26.10.2018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92548" y="529694"/>
            <a:ext cx="7241907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" y="197668"/>
            <a:ext cx="2188019" cy="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8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oranssi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8303965" y="-543291"/>
            <a:ext cx="1130400" cy="1129767"/>
          </a:xfrm>
          <a:prstGeom prst="ellipse">
            <a:avLst/>
          </a:prstGeom>
          <a:solidFill>
            <a:srgbClr val="F7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93458" y="1535002"/>
            <a:ext cx="7829110" cy="3189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84661" y="4767264"/>
            <a:ext cx="2057400" cy="273844"/>
          </a:xfrm>
        </p:spPr>
        <p:txBody>
          <a:bodyPr/>
          <a:lstStyle>
            <a:lvl1pPr>
              <a:defRPr sz="900"/>
            </a:lvl1pPr>
          </a:lstStyle>
          <a:p>
            <a:fld id="{89350FD0-5639-40D7-8E8C-273200A496CD}" type="datetime1">
              <a:rPr lang="fi-FI" smtClean="0"/>
              <a:t>26.10.2018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592548" y="529694"/>
            <a:ext cx="7241907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" y="197668"/>
            <a:ext cx="2188019" cy="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3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ehkura ja sininen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7832189" y="3293269"/>
            <a:ext cx="2703600" cy="2704632"/>
          </a:xfrm>
          <a:prstGeom prst="ellipse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584661" y="4767264"/>
            <a:ext cx="2057400" cy="273844"/>
          </a:xfrm>
        </p:spPr>
        <p:txBody>
          <a:bodyPr/>
          <a:lstStyle>
            <a:lvl1pPr>
              <a:defRPr sz="900"/>
            </a:lvl1pPr>
          </a:lstStyle>
          <a:p>
            <a:fld id="{750900C2-8938-4CDF-BC4C-945EAE4B3198}" type="datetime1">
              <a:rPr lang="fi-FI" smtClean="0"/>
              <a:t>26.10.2018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93458" y="1535002"/>
            <a:ext cx="7829110" cy="3189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592548" y="529694"/>
            <a:ext cx="7241907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" y="197668"/>
            <a:ext cx="2188019" cy="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0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me ja oranssi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006620" y="447317"/>
            <a:ext cx="4464333" cy="446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400070" y="978546"/>
            <a:ext cx="4464333" cy="4464000"/>
          </a:xfrm>
          <a:prstGeom prst="ellipse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81101" y="1339234"/>
            <a:ext cx="3515372" cy="2616638"/>
          </a:xfrm>
        </p:spPr>
        <p:txBody>
          <a:bodyPr lIns="0" tIns="0" rIns="0" bIns="0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874551" y="1908601"/>
            <a:ext cx="3515372" cy="2616638"/>
          </a:xfrm>
        </p:spPr>
        <p:txBody>
          <a:bodyPr lIns="0" tIns="0" rIns="0" bIns="0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661" y="4767264"/>
            <a:ext cx="2057400" cy="273844"/>
          </a:xfrm>
        </p:spPr>
        <p:txBody>
          <a:bodyPr/>
          <a:lstStyle>
            <a:lvl1pPr>
              <a:defRPr sz="900"/>
            </a:lvl1pPr>
          </a:lstStyle>
          <a:p>
            <a:fld id="{6518BCCD-F57F-423F-9E66-C58708EE99BF}" type="datetime1">
              <a:rPr lang="fi-FI" smtClean="0"/>
              <a:t>26.10.2018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" y="197668"/>
            <a:ext cx="2188019" cy="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27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 ja oranssi pal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006620" y="447317"/>
            <a:ext cx="4464333" cy="4464000"/>
          </a:xfrm>
          <a:prstGeom prst="ellipse">
            <a:avLst/>
          </a:prstGeom>
          <a:solidFill>
            <a:srgbClr val="F7B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10" name="Oval 9"/>
          <p:cNvSpPr/>
          <p:nvPr userDrawn="1"/>
        </p:nvSpPr>
        <p:spPr>
          <a:xfrm>
            <a:off x="400070" y="978546"/>
            <a:ext cx="4464333" cy="4464000"/>
          </a:xfrm>
          <a:prstGeom prst="ellipse">
            <a:avLst/>
          </a:prstGeom>
          <a:solidFill>
            <a:srgbClr val="63B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53" tIns="38976" rIns="77953" bIns="38976" rtlCol="0" anchor="ctr"/>
          <a:lstStyle/>
          <a:p>
            <a:pPr algn="ctr"/>
            <a:endParaRPr lang="fi-FI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81101" y="1339234"/>
            <a:ext cx="3515372" cy="2616638"/>
          </a:xfrm>
        </p:spPr>
        <p:txBody>
          <a:bodyPr lIns="0" tIns="0" rIns="0" bIns="0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874551" y="1908601"/>
            <a:ext cx="3515372" cy="2616638"/>
          </a:xfrm>
        </p:spPr>
        <p:txBody>
          <a:bodyPr lIns="0" tIns="0" rIns="0" bIns="0"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584661" y="4767264"/>
            <a:ext cx="2057400" cy="273844"/>
          </a:xfrm>
        </p:spPr>
        <p:txBody>
          <a:bodyPr/>
          <a:lstStyle>
            <a:lvl1pPr>
              <a:defRPr sz="900"/>
            </a:lvl1pPr>
          </a:lstStyle>
          <a:p>
            <a:fld id="{3DEFAB8A-A368-4636-8181-FF8C8DC5D268}" type="datetime1">
              <a:rPr lang="fi-FI" smtClean="0"/>
              <a:t>26.10.2018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>
            <a:lvl1pPr>
              <a:defRPr sz="900"/>
            </a:lvl1pPr>
          </a:lstStyle>
          <a:p>
            <a:endParaRPr lang="fi-FI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4767264"/>
            <a:ext cx="2057400" cy="273844"/>
          </a:xfrm>
        </p:spPr>
        <p:txBody>
          <a:bodyPr/>
          <a:lstStyle>
            <a:lvl1pPr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" y="197668"/>
            <a:ext cx="2188019" cy="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1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99" y="1533857"/>
            <a:ext cx="7916651" cy="3145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4661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4D6253A-D7EB-4910-9991-4251B7D1F7AB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77953" tIns="38976" rIns="77953" bIns="3897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750" y="529694"/>
            <a:ext cx="7241907" cy="99417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/>
              <a:t>Muokkaa perustyylejä naps.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77953" tIns="38976" rIns="77953" bIns="38976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CC490E0-56B6-41B5-8D97-3F36419C315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2" y="197668"/>
            <a:ext cx="2188019" cy="38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00" r:id="rId2"/>
    <p:sldLayoutId id="2147483673" r:id="rId3"/>
    <p:sldLayoutId id="2147483698" r:id="rId4"/>
    <p:sldLayoutId id="2147483687" r:id="rId5"/>
    <p:sldLayoutId id="2147483688" r:id="rId6"/>
    <p:sldLayoutId id="2147483689" r:id="rId7"/>
    <p:sldLayoutId id="2147483683" r:id="rId8"/>
    <p:sldLayoutId id="2147483686" r:id="rId9"/>
    <p:sldLayoutId id="2147483676" r:id="rId10"/>
    <p:sldLayoutId id="2147483691" r:id="rId11"/>
    <p:sldLayoutId id="2147483692" r:id="rId12"/>
    <p:sldLayoutId id="2147483668" r:id="rId13"/>
    <p:sldLayoutId id="2147483661" r:id="rId14"/>
    <p:sldLayoutId id="2147483663" r:id="rId15"/>
    <p:sldLayoutId id="2147483664" r:id="rId16"/>
    <p:sldLayoutId id="2147483665" r:id="rId17"/>
    <p:sldLayoutId id="2147483669" r:id="rId18"/>
    <p:sldLayoutId id="2147483690" r:id="rId19"/>
    <p:sldLayoutId id="2147483695" r:id="rId20"/>
    <p:sldLayoutId id="2147483696" r:id="rId21"/>
    <p:sldLayoutId id="2147483697" r:id="rId22"/>
    <p:sldLayoutId id="2147483670" r:id="rId23"/>
    <p:sldLayoutId id="2147483671" r:id="rId24"/>
    <p:sldLayoutId id="2147483674" r:id="rId25"/>
    <p:sldLayoutId id="2147483675" r:id="rId26"/>
    <p:sldLayoutId id="2147483694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</p:sldLayoutIdLst>
  <p:hf hdr="0"/>
  <p:txStyles>
    <p:titleStyle>
      <a:lvl1pPr algn="l" defTabSz="779526" rtl="0" eaLnBrk="1" latinLnBrk="0" hangingPunct="1">
        <a:lnSpc>
          <a:spcPct val="90000"/>
        </a:lnSpc>
        <a:spcBef>
          <a:spcPct val="0"/>
        </a:spcBef>
        <a:buNone/>
        <a:tabLst/>
        <a:defRPr sz="3400" kern="1200">
          <a:solidFill>
            <a:srgbClr val="63B9E9"/>
          </a:solidFill>
          <a:latin typeface="+mj-lt"/>
          <a:ea typeface="+mj-ea"/>
          <a:cs typeface="+mj-cs"/>
        </a:defRPr>
      </a:lvl1pPr>
    </p:titleStyle>
    <p:bodyStyle>
      <a:lvl1pPr marL="0" indent="0" algn="l" defTabSz="779526" rtl="0" eaLnBrk="1" latinLnBrk="0" hangingPunct="1">
        <a:lnSpc>
          <a:spcPct val="100000"/>
        </a:lnSpc>
        <a:spcBef>
          <a:spcPts val="0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84645" indent="0" algn="l" defTabSz="779526" rtl="0" eaLnBrk="1" latinLnBrk="0" hangingPunct="1">
        <a:lnSpc>
          <a:spcPct val="90000"/>
        </a:lnSpc>
        <a:spcBef>
          <a:spcPts val="426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74408" indent="0" algn="l" defTabSz="779526" rtl="0" eaLnBrk="1" latinLnBrk="0" hangingPunct="1">
        <a:lnSpc>
          <a:spcPct val="90000"/>
        </a:lnSpc>
        <a:spcBef>
          <a:spcPts val="426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171" indent="0" algn="l" defTabSz="779526" rtl="0" eaLnBrk="1" latinLnBrk="0" hangingPunct="1">
        <a:lnSpc>
          <a:spcPct val="90000"/>
        </a:lnSpc>
        <a:spcBef>
          <a:spcPts val="426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934" indent="0" algn="l" defTabSz="779526" rtl="0" eaLnBrk="1" latinLnBrk="0" hangingPunct="1">
        <a:lnSpc>
          <a:spcPct val="90000"/>
        </a:lnSpc>
        <a:spcBef>
          <a:spcPts val="426"/>
        </a:spcBef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43697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3460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3223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2986" indent="-194882" algn="l" defTabSz="779526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763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526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9289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9052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815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8578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8341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8104" algn="l" defTabSz="7795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mailusaa.fi/" TargetMode="External"/><Relationship Id="rId2" Type="http://schemas.openxmlformats.org/officeDocument/2006/relationships/hyperlink" Target="http://www.northavimet.com/" TargetMode="Externa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DA724B-7B04-A942-A366-255008E49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Sääennusteet ilmailussa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0E6799B-FEC6-A448-87A8-EDF599C82C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31A0DB-0F3D-0A4F-9073-E61FAB81D5D9}" type="datetime1">
              <a:rPr lang="fi-FI" smtClean="0"/>
              <a:t>26.10.2018</a:t>
            </a:fld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89D112-0057-F845-9DA4-6B7AF2162B9A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fi-FI" dirty="0"/>
              <a:t>Jaakko Nuottokari</a:t>
            </a:r>
          </a:p>
        </p:txBody>
      </p:sp>
    </p:spTree>
    <p:extLst>
      <p:ext uri="{BB962C8B-B14F-4D97-AF65-F5344CB8AC3E}">
        <p14:creationId xmlns:p14="http://schemas.microsoft.com/office/powerpoint/2010/main" val="118018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92" y="257061"/>
            <a:ext cx="5943600" cy="38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5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090" y="1328227"/>
            <a:ext cx="47978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dirty="0"/>
              <a:t>Samat GAFOR-alueet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dirty="0"/>
              <a:t>Tekstiennusteosa on englanninkielinen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dirty="0"/>
              <a:t>Tuote tulee </a:t>
            </a:r>
            <a:r>
              <a:rPr lang="fi-FI" sz="1800" dirty="0" err="1"/>
              <a:t>Pohjois</a:t>
            </a:r>
            <a:r>
              <a:rPr lang="fi-FI" sz="1800" dirty="0"/>
              <a:t>-Euroopan yleisilmailun sääportaaliin </a:t>
            </a:r>
            <a:r>
              <a:rPr lang="fi-FI" sz="1800" dirty="0">
                <a:hlinkClick r:id="rId2"/>
              </a:rPr>
              <a:t>www.northavimet.com</a:t>
            </a:r>
            <a:r>
              <a:rPr lang="fi-FI" sz="1800" dirty="0"/>
              <a:t> sekä kansalliseen MET-portaaliin </a:t>
            </a:r>
            <a:r>
              <a:rPr lang="fi-FI" sz="1800" dirty="0">
                <a:hlinkClick r:id="rId3"/>
              </a:rPr>
              <a:t>www.ilmailusaa.fi</a:t>
            </a:r>
            <a:r>
              <a:rPr lang="fi-FI" sz="18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dirty="0"/>
              <a:t>Tavoitteena, että tuote olisi asiakkaiden käytettävissä syksyllä 2019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1A1247-7FD3-4F4E-A7BE-0ECC0B6B6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963118" y="806253"/>
            <a:ext cx="4987135" cy="33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47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699F31-D53C-4F6B-9EDD-4C26BF2B11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dirty="0"/>
              <a:t>Talvisäästä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679076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2873510" y="1476463"/>
            <a:ext cx="3613050" cy="2885275"/>
            <a:chOff x="2685170" y="2052633"/>
            <a:chExt cx="4916629" cy="3763017"/>
          </a:xfrm>
        </p:grpSpPr>
        <p:sp>
          <p:nvSpPr>
            <p:cNvPr id="6" name="Pie 5"/>
            <p:cNvSpPr/>
            <p:nvPr/>
          </p:nvSpPr>
          <p:spPr>
            <a:xfrm rot="8119756">
              <a:off x="2685170" y="2052633"/>
              <a:ext cx="3730596" cy="3763017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C4DB0D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28003" y="3640132"/>
              <a:ext cx="753007" cy="34621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sz="1125" dirty="0">
                  <a:solidFill>
                    <a:schemeClr val="bg1"/>
                  </a:solidFill>
                </a:rPr>
                <a:t>Kevät</a:t>
              </a:r>
              <a:endParaRPr lang="en-US" sz="1125" dirty="0">
                <a:solidFill>
                  <a:schemeClr val="bg1"/>
                </a:solidFill>
              </a:endParaRPr>
            </a:p>
          </p:txBody>
        </p:sp>
        <p:sp>
          <p:nvSpPr>
            <p:cNvPr id="20" name="Sun 19"/>
            <p:cNvSpPr/>
            <p:nvPr/>
          </p:nvSpPr>
          <p:spPr>
            <a:xfrm>
              <a:off x="5629328" y="4401397"/>
              <a:ext cx="591670" cy="618565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988581" y="2999051"/>
              <a:ext cx="1433033" cy="39523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00" dirty="0"/>
                <a:t>Aamusumut</a:t>
              </a:r>
              <a:endParaRPr lang="en-US" sz="90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168766" y="4110873"/>
              <a:ext cx="1433033" cy="39523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00" dirty="0"/>
                <a:t>Lumen sulaminen, tulvat</a:t>
              </a:r>
              <a:endParaRPr lang="en-US" sz="9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13179" y="934587"/>
            <a:ext cx="3356813" cy="3305094"/>
            <a:chOff x="2204730" y="1246116"/>
            <a:chExt cx="4475750" cy="4406792"/>
          </a:xfrm>
        </p:grpSpPr>
        <p:sp>
          <p:nvSpPr>
            <p:cNvPr id="5" name="Pie 4"/>
            <p:cNvSpPr/>
            <p:nvPr/>
          </p:nvSpPr>
          <p:spPr>
            <a:xfrm rot="2749837">
              <a:off x="2492553" y="1906080"/>
              <a:ext cx="3767216" cy="3726439"/>
            </a:xfrm>
            <a:prstGeom prst="pie">
              <a:avLst>
                <a:gd name="adj1" fmla="val 10800000"/>
                <a:gd name="adj2" fmla="val 1620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 dirty="0">
                <a:solidFill>
                  <a:schemeClr val="tx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246668" y="1246116"/>
              <a:ext cx="1433033" cy="395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00" dirty="0"/>
                <a:t>Talviset </a:t>
              </a:r>
              <a:r>
                <a:rPr lang="fi-FI" sz="900" dirty="0" err="1"/>
                <a:t>pakkas</a:t>
              </a:r>
              <a:r>
                <a:rPr lang="fi-FI" sz="900" dirty="0"/>
                <a:t>-korkeapaineet</a:t>
              </a:r>
              <a:endParaRPr lang="en-US" sz="900" dirty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204731" y="1249550"/>
              <a:ext cx="1433033" cy="395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00" dirty="0"/>
                <a:t>Jäätäminen</a:t>
              </a:r>
              <a:endParaRPr lang="en-US" sz="9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714424" y="1778371"/>
              <a:ext cx="1433033" cy="395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00" dirty="0"/>
                <a:t>Jäätävät sateet</a:t>
              </a:r>
              <a:endParaRPr lang="en-US" sz="9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714424" y="1249550"/>
              <a:ext cx="1433033" cy="395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00" dirty="0"/>
                <a:t>Sateen talviset olomuodot</a:t>
              </a:r>
              <a:endParaRPr lang="en-US" sz="900" dirty="0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247447" y="1778371"/>
              <a:ext cx="1433033" cy="395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00" dirty="0"/>
                <a:t>Voimakkaat inversiot</a:t>
              </a:r>
              <a:endParaRPr lang="en-US" sz="900" dirty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204730" y="1778371"/>
              <a:ext cx="1433033" cy="3952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i-FI" sz="900" dirty="0"/>
                <a:t>Matalat pilvet</a:t>
              </a:r>
              <a:endParaRPr lang="en-US" sz="9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81366" y="2683052"/>
              <a:ext cx="652315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sz="1125" dirty="0">
                  <a:solidFill>
                    <a:schemeClr val="bg1"/>
                  </a:solidFill>
                </a:rPr>
                <a:t>Talvi</a:t>
              </a:r>
              <a:endParaRPr lang="en-US" sz="1125" dirty="0">
                <a:solidFill>
                  <a:schemeClr val="bg1"/>
                </a:solidFill>
              </a:endParaRPr>
            </a:p>
          </p:txBody>
        </p:sp>
        <p:sp>
          <p:nvSpPr>
            <p:cNvPr id="51" name="Cloud 50"/>
            <p:cNvSpPr/>
            <p:nvPr/>
          </p:nvSpPr>
          <p:spPr>
            <a:xfrm>
              <a:off x="3334192" y="2432202"/>
              <a:ext cx="723999" cy="216915"/>
            </a:xfrm>
            <a:prstGeom prst="cloud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23" name="6-Point Star 22"/>
            <p:cNvSpPr/>
            <p:nvPr/>
          </p:nvSpPr>
          <p:spPr>
            <a:xfrm>
              <a:off x="4761547" y="2518484"/>
              <a:ext cx="110452" cy="144835"/>
            </a:xfrm>
            <a:prstGeom prst="star6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52" name="6-Point Star 51"/>
            <p:cNvSpPr/>
            <p:nvPr/>
          </p:nvSpPr>
          <p:spPr>
            <a:xfrm>
              <a:off x="4606306" y="2461099"/>
              <a:ext cx="110452" cy="144835"/>
            </a:xfrm>
            <a:prstGeom prst="star6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53" name="6-Point Star 52"/>
            <p:cNvSpPr/>
            <p:nvPr/>
          </p:nvSpPr>
          <p:spPr>
            <a:xfrm>
              <a:off x="4855963" y="2390789"/>
              <a:ext cx="110452" cy="144835"/>
            </a:xfrm>
            <a:prstGeom prst="star6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54" name="6-Point Star 53"/>
            <p:cNvSpPr/>
            <p:nvPr/>
          </p:nvSpPr>
          <p:spPr>
            <a:xfrm>
              <a:off x="4933712" y="2573769"/>
              <a:ext cx="110452" cy="144835"/>
            </a:xfrm>
            <a:prstGeom prst="star6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55" name="6-Point Star 54"/>
            <p:cNvSpPr/>
            <p:nvPr/>
          </p:nvSpPr>
          <p:spPr>
            <a:xfrm>
              <a:off x="4740808" y="2680561"/>
              <a:ext cx="110452" cy="144835"/>
            </a:xfrm>
            <a:prstGeom prst="star6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</p:grpSp>
      <p:sp>
        <p:nvSpPr>
          <p:cNvPr id="56" name="6-Point Star 55"/>
          <p:cNvSpPr/>
          <p:nvPr/>
        </p:nvSpPr>
        <p:spPr>
          <a:xfrm>
            <a:off x="3000646" y="2217827"/>
            <a:ext cx="94343" cy="112962"/>
          </a:xfrm>
          <a:prstGeom prst="star6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7" name="6-Point Star 56"/>
          <p:cNvSpPr/>
          <p:nvPr/>
        </p:nvSpPr>
        <p:spPr>
          <a:xfrm>
            <a:off x="2884216" y="2174788"/>
            <a:ext cx="94343" cy="112962"/>
          </a:xfrm>
          <a:prstGeom prst="star6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8" name="6-Point Star 57"/>
          <p:cNvSpPr/>
          <p:nvPr/>
        </p:nvSpPr>
        <p:spPr>
          <a:xfrm>
            <a:off x="3071458" y="2122055"/>
            <a:ext cx="94343" cy="112962"/>
          </a:xfrm>
          <a:prstGeom prst="star6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9" name="6-Point Star 58"/>
          <p:cNvSpPr/>
          <p:nvPr/>
        </p:nvSpPr>
        <p:spPr>
          <a:xfrm>
            <a:off x="3129770" y="2259290"/>
            <a:ext cx="94343" cy="112962"/>
          </a:xfrm>
          <a:prstGeom prst="star6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60" name="6-Point Star 59"/>
          <p:cNvSpPr/>
          <p:nvPr/>
        </p:nvSpPr>
        <p:spPr>
          <a:xfrm>
            <a:off x="2985092" y="2339384"/>
            <a:ext cx="94343" cy="112962"/>
          </a:xfrm>
          <a:prstGeom prst="star6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Lentosäävuosi Suomessa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104032" y="4072834"/>
            <a:ext cx="2030005" cy="910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125" dirty="0"/>
              <a:t>Ympäri vuoden: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125" dirty="0"/>
              <a:t>Jäätäminen pilvessä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125" dirty="0"/>
              <a:t>Turbulenssi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315953" y="1662640"/>
            <a:ext cx="3585790" cy="3210275"/>
            <a:chOff x="1941762" y="2216853"/>
            <a:chExt cx="4781053" cy="4280366"/>
          </a:xfrm>
        </p:grpSpPr>
        <p:grpSp>
          <p:nvGrpSpPr>
            <p:cNvPr id="28" name="Group 27"/>
            <p:cNvGrpSpPr/>
            <p:nvPr/>
          </p:nvGrpSpPr>
          <p:grpSpPr>
            <a:xfrm>
              <a:off x="1941762" y="2216853"/>
              <a:ext cx="4781053" cy="4280366"/>
              <a:chOff x="1969940" y="2215346"/>
              <a:chExt cx="4781053" cy="4280366"/>
            </a:xfrm>
          </p:grpSpPr>
          <p:sp>
            <p:nvSpPr>
              <p:cNvPr id="7" name="Pie 6"/>
              <p:cNvSpPr/>
              <p:nvPr/>
            </p:nvSpPr>
            <p:spPr>
              <a:xfrm rot="13546830">
                <a:off x="2492586" y="2235734"/>
                <a:ext cx="3767216" cy="3726439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Sun 13"/>
              <p:cNvSpPr/>
              <p:nvPr/>
            </p:nvSpPr>
            <p:spPr>
              <a:xfrm>
                <a:off x="4886394" y="5099816"/>
                <a:ext cx="591670" cy="618565"/>
              </a:xfrm>
              <a:prstGeom prst="sun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/>
              </a:p>
            </p:txBody>
          </p:sp>
          <p:sp>
            <p:nvSpPr>
              <p:cNvPr id="15" name="Lightning Bolt 14"/>
              <p:cNvSpPr/>
              <p:nvPr/>
            </p:nvSpPr>
            <p:spPr>
              <a:xfrm>
                <a:off x="3579377" y="5039167"/>
                <a:ext cx="277906" cy="554405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rgbClr val="FEE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/>
              </a:p>
            </p:txBody>
          </p:sp>
          <p:sp>
            <p:nvSpPr>
              <p:cNvPr id="16" name="Lightning Bolt 15"/>
              <p:cNvSpPr/>
              <p:nvPr/>
            </p:nvSpPr>
            <p:spPr>
              <a:xfrm>
                <a:off x="3871637" y="5155570"/>
                <a:ext cx="277906" cy="554405"/>
              </a:xfrm>
              <a:prstGeom prst="lightningBolt">
                <a:avLst/>
              </a:prstGeom>
              <a:solidFill>
                <a:srgbClr val="FFFF00"/>
              </a:solidFill>
              <a:ln>
                <a:solidFill>
                  <a:srgbClr val="FEE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5317960" y="5790970"/>
                <a:ext cx="1433033" cy="395232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900" dirty="0"/>
                  <a:t>Merituuli</a:t>
                </a:r>
                <a:endParaRPr lang="en-US" sz="900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619261" y="6100480"/>
                <a:ext cx="1433033" cy="395232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900" dirty="0"/>
                  <a:t>Kesäiset korkeapaineet</a:t>
                </a:r>
                <a:endParaRPr lang="en-US" sz="900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969940" y="5787566"/>
                <a:ext cx="1433033" cy="395232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900" dirty="0"/>
                  <a:t>Kesäukkoset</a:t>
                </a:r>
                <a:endParaRPr lang="en-US" sz="9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983593" y="4689949"/>
              <a:ext cx="684376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sz="1125" dirty="0">
                  <a:solidFill>
                    <a:schemeClr val="bg1"/>
                  </a:solidFill>
                </a:rPr>
                <a:t>Kesä</a:t>
              </a:r>
              <a:endParaRPr lang="en-US" sz="1125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326608" y="1539474"/>
            <a:ext cx="4048058" cy="2822263"/>
            <a:chOff x="622636" y="2052632"/>
            <a:chExt cx="5397410" cy="3763017"/>
          </a:xfrm>
        </p:grpSpPr>
        <p:grpSp>
          <p:nvGrpSpPr>
            <p:cNvPr id="29" name="Group 28"/>
            <p:cNvGrpSpPr/>
            <p:nvPr/>
          </p:nvGrpSpPr>
          <p:grpSpPr>
            <a:xfrm>
              <a:off x="622636" y="2052632"/>
              <a:ext cx="5397410" cy="3763017"/>
              <a:chOff x="782620" y="2015368"/>
              <a:chExt cx="5397410" cy="3763017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1010646" y="4587344"/>
                <a:ext cx="1433033" cy="3952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900" dirty="0"/>
                  <a:t>Aamusumut</a:t>
                </a:r>
                <a:endParaRPr lang="en-US" sz="900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1282840" y="2519248"/>
                <a:ext cx="1433033" cy="3952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900" dirty="0"/>
                  <a:t>Lumentulo</a:t>
                </a:r>
                <a:endParaRPr lang="en-US" sz="900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819519" y="3212109"/>
                <a:ext cx="1433033" cy="3952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900" dirty="0"/>
                  <a:t>Syysmyrskyt</a:t>
                </a:r>
                <a:endParaRPr lang="en-US" sz="900" dirty="0"/>
              </a:p>
            </p:txBody>
          </p:sp>
          <p:sp>
            <p:nvSpPr>
              <p:cNvPr id="63" name="Pie 62"/>
              <p:cNvSpPr/>
              <p:nvPr/>
            </p:nvSpPr>
            <p:spPr>
              <a:xfrm rot="18905468">
                <a:off x="2449434" y="2015368"/>
                <a:ext cx="3730596" cy="3763017"/>
              </a:xfrm>
              <a:prstGeom prst="pie">
                <a:avLst>
                  <a:gd name="adj1" fmla="val 10800000"/>
                  <a:gd name="adj2" fmla="val 16263997"/>
                </a:avLst>
              </a:prstGeom>
              <a:solidFill>
                <a:srgbClr val="FCBD30"/>
              </a:soli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782620" y="3888800"/>
                <a:ext cx="1433033" cy="3952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i-FI" sz="900" dirty="0"/>
                  <a:t>Matalat pilvet</a:t>
                </a:r>
                <a:endParaRPr lang="en-US" sz="900" dirty="0"/>
              </a:p>
            </p:txBody>
          </p:sp>
          <p:sp>
            <p:nvSpPr>
              <p:cNvPr id="65" name="Cloud 64"/>
              <p:cNvSpPr/>
              <p:nvPr/>
            </p:nvSpPr>
            <p:spPr>
              <a:xfrm>
                <a:off x="2624639" y="4370398"/>
                <a:ext cx="723999" cy="216915"/>
              </a:xfrm>
              <a:prstGeom prst="cloud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66" name="6-Point Star 65"/>
              <p:cNvSpPr/>
              <p:nvPr/>
            </p:nvSpPr>
            <p:spPr>
              <a:xfrm>
                <a:off x="2891585" y="2967464"/>
                <a:ext cx="125791" cy="150616"/>
              </a:xfrm>
              <a:prstGeom prst="star6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67" name="6-Point Star 66"/>
              <p:cNvSpPr/>
              <p:nvPr/>
            </p:nvSpPr>
            <p:spPr>
              <a:xfrm>
                <a:off x="2736344" y="2910079"/>
                <a:ext cx="125791" cy="150616"/>
              </a:xfrm>
              <a:prstGeom prst="star6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68" name="6-Point Star 67"/>
              <p:cNvSpPr/>
              <p:nvPr/>
            </p:nvSpPr>
            <p:spPr>
              <a:xfrm>
                <a:off x="2986001" y="2839769"/>
                <a:ext cx="125791" cy="150616"/>
              </a:xfrm>
              <a:prstGeom prst="star6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69" name="6-Point Star 68"/>
              <p:cNvSpPr/>
              <p:nvPr/>
            </p:nvSpPr>
            <p:spPr>
              <a:xfrm>
                <a:off x="3063750" y="3022749"/>
                <a:ext cx="125791" cy="150616"/>
              </a:xfrm>
              <a:prstGeom prst="star6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70" name="6-Point Star 69"/>
              <p:cNvSpPr/>
              <p:nvPr/>
            </p:nvSpPr>
            <p:spPr>
              <a:xfrm>
                <a:off x="2870846" y="3129541"/>
                <a:ext cx="125791" cy="150616"/>
              </a:xfrm>
              <a:prstGeom prst="star6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750980" y="3668403"/>
              <a:ext cx="759183" cy="35394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fi-FI" sz="1125" dirty="0">
                  <a:solidFill>
                    <a:schemeClr val="bg1"/>
                  </a:solidFill>
                </a:rPr>
                <a:t>Syksy</a:t>
              </a:r>
              <a:endParaRPr lang="en-US" sz="1125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5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FE16022-9179-412E-976F-BDC8C9AF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507" y="897732"/>
            <a:ext cx="1282304" cy="731044"/>
          </a:xfrm>
        </p:spPr>
        <p:txBody>
          <a:bodyPr>
            <a:normAutofit/>
          </a:bodyPr>
          <a:lstStyle/>
          <a:p>
            <a:r>
              <a:rPr lang="fi-FI" altLang="fi-FI" sz="2100" dirty="0"/>
              <a:t>Lauha</a:t>
            </a:r>
            <a:br>
              <a:rPr lang="fi-FI" altLang="fi-FI" sz="2100" dirty="0"/>
            </a:br>
            <a:r>
              <a:rPr lang="fi-FI" altLang="fi-FI" sz="2100" dirty="0"/>
              <a:t> talvi</a:t>
            </a:r>
          </a:p>
        </p:txBody>
      </p:sp>
      <p:sp>
        <p:nvSpPr>
          <p:cNvPr id="12291" name="Footer Placeholder 2">
            <a:extLst>
              <a:ext uri="{FF2B5EF4-FFF2-40B4-BE49-F238E27FC236}">
                <a16:creationId xmlns:a16="http://schemas.microsoft.com/office/drawing/2014/main" id="{559EDE1D-2B77-43BC-B416-9DBAD00E5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/>
              <a:t>LEN/Tre Kim Frisk</a:t>
            </a:r>
          </a:p>
        </p:txBody>
      </p:sp>
      <p:pic>
        <p:nvPicPr>
          <p:cNvPr id="12292" name="Picture 3" descr="Sää Zonaalinen a.jpg">
            <a:extLst>
              <a:ext uri="{FF2B5EF4-FFF2-40B4-BE49-F238E27FC236}">
                <a16:creationId xmlns:a16="http://schemas.microsoft.com/office/drawing/2014/main" id="{FD12754E-FA79-4D2D-940E-D288275E0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2" y="195262"/>
            <a:ext cx="5767388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20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>
            <a:extLst>
              <a:ext uri="{FF2B5EF4-FFF2-40B4-BE49-F238E27FC236}">
                <a16:creationId xmlns:a16="http://schemas.microsoft.com/office/drawing/2014/main" id="{2CC534AB-0A4F-4C74-B2B9-93CF55E21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947" y="867966"/>
            <a:ext cx="1318261" cy="732234"/>
          </a:xfrm>
        </p:spPr>
        <p:txBody>
          <a:bodyPr>
            <a:normAutofit/>
          </a:bodyPr>
          <a:lstStyle/>
          <a:p>
            <a:r>
              <a:rPr lang="fi-FI" altLang="fi-FI" sz="2100" dirty="0"/>
              <a:t>Kylmä</a:t>
            </a:r>
            <a:br>
              <a:rPr lang="fi-FI" altLang="fi-FI" sz="2100" dirty="0"/>
            </a:br>
            <a:r>
              <a:rPr lang="fi-FI" altLang="fi-FI" sz="2100" dirty="0"/>
              <a:t> talvi</a:t>
            </a:r>
          </a:p>
        </p:txBody>
      </p:sp>
      <p:sp>
        <p:nvSpPr>
          <p:cNvPr id="10243" name="Footer Placeholder 1">
            <a:extLst>
              <a:ext uri="{FF2B5EF4-FFF2-40B4-BE49-F238E27FC236}">
                <a16:creationId xmlns:a16="http://schemas.microsoft.com/office/drawing/2014/main" id="{54837F66-A8DA-4395-B49D-B613A5EA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/>
              <a:t>LEN/Tre Kim Frisk</a:t>
            </a:r>
          </a:p>
        </p:txBody>
      </p:sp>
      <p:pic>
        <p:nvPicPr>
          <p:cNvPr id="10244" name="Picture 2" descr="eur 1 1 2010.png">
            <a:extLst>
              <a:ext uri="{FF2B5EF4-FFF2-40B4-BE49-F238E27FC236}">
                <a16:creationId xmlns:a16="http://schemas.microsoft.com/office/drawing/2014/main" id="{B66AA76C-6720-460C-8C23-7C1A41CE3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16" y="0"/>
            <a:ext cx="555188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116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1">
            <a:extLst>
              <a:ext uri="{FF2B5EF4-FFF2-40B4-BE49-F238E27FC236}">
                <a16:creationId xmlns:a16="http://schemas.microsoft.com/office/drawing/2014/main" id="{5A2A880F-DFBA-415E-90E8-3AABE380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/>
              <a:t>LEN/Tre Kim Frisk</a:t>
            </a:r>
          </a:p>
        </p:txBody>
      </p:sp>
      <p:pic>
        <p:nvPicPr>
          <p:cNvPr id="11267" name="Picture 2" descr="eur 28 1 2010.png">
            <a:extLst>
              <a:ext uri="{FF2B5EF4-FFF2-40B4-BE49-F238E27FC236}">
                <a16:creationId xmlns:a16="http://schemas.microsoft.com/office/drawing/2014/main" id="{011EB215-9DA5-48CC-A5E8-8292B3D18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32148"/>
            <a:ext cx="5581650" cy="511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5550FE71-5DEF-48C9-997C-903AEC1023C8}"/>
              </a:ext>
            </a:extLst>
          </p:cNvPr>
          <p:cNvSpPr txBox="1">
            <a:spLocks/>
          </p:cNvSpPr>
          <p:nvPr/>
        </p:nvSpPr>
        <p:spPr>
          <a:xfrm>
            <a:off x="1093947" y="867966"/>
            <a:ext cx="1318261" cy="7322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000" kern="1200">
                <a:solidFill>
                  <a:srgbClr val="63B9E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altLang="fi-FI" sz="2100"/>
              <a:t>Kylmä</a:t>
            </a:r>
            <a:br>
              <a:rPr lang="fi-FI" altLang="fi-FI" sz="2100"/>
            </a:br>
            <a:r>
              <a:rPr lang="fi-FI" altLang="fi-FI" sz="2100"/>
              <a:t> talvi</a:t>
            </a:r>
            <a:endParaRPr lang="fi-FI" altLang="fi-FI" sz="2100" dirty="0"/>
          </a:p>
        </p:txBody>
      </p:sp>
    </p:spTree>
    <p:extLst>
      <p:ext uri="{BB962C8B-B14F-4D97-AF65-F5344CB8AC3E}">
        <p14:creationId xmlns:p14="http://schemas.microsoft.com/office/powerpoint/2010/main" val="4203035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58" y="864270"/>
            <a:ext cx="6969087" cy="994172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chemeClr val="accent1"/>
                </a:solidFill>
              </a:rPr>
              <a:t>Talviajan lentosääilmiöistä </a:t>
            </a:r>
            <a:br>
              <a:rPr lang="fi-FI" sz="3600" b="1" dirty="0">
                <a:solidFill>
                  <a:schemeClr val="accent1"/>
                </a:solidFill>
              </a:rPr>
            </a:br>
            <a:r>
              <a:rPr lang="fi-FI" sz="3600" b="1" dirty="0">
                <a:solidFill>
                  <a:schemeClr val="accent1"/>
                </a:solidFill>
              </a:rPr>
              <a:t>kertauksena</a:t>
            </a:r>
            <a:br>
              <a:rPr lang="fi-FI" sz="3600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AF06EC-DB72-E24B-ADEB-FB277998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58" y="1967696"/>
            <a:ext cx="7942718" cy="2749561"/>
          </a:xfrm>
        </p:spPr>
        <p:txBody>
          <a:bodyPr/>
          <a:lstStyle/>
          <a:p>
            <a:pPr marL="342900" indent="-342900"/>
            <a:r>
              <a:rPr lang="fi-FI" dirty="0"/>
              <a:t>voimakkaat (lumisade)matalapaineet</a:t>
            </a:r>
          </a:p>
          <a:p>
            <a:pPr marL="342900" indent="-342900"/>
            <a:r>
              <a:rPr lang="fi-FI" dirty="0"/>
              <a:t>jäätävät sateet</a:t>
            </a:r>
          </a:p>
          <a:p>
            <a:pPr marL="342900" indent="-342900"/>
            <a:r>
              <a:rPr lang="fi-FI" dirty="0"/>
              <a:t>avoimen meren aiheuttamat lumisateet</a:t>
            </a:r>
          </a:p>
          <a:p>
            <a:pPr marL="342900" indent="-342900"/>
            <a:r>
              <a:rPr lang="fi-FI" dirty="0"/>
              <a:t>voimakkaat inversiot</a:t>
            </a:r>
          </a:p>
          <a:p>
            <a:pPr marL="342900" indent="-342900"/>
            <a:r>
              <a:rPr lang="fi-FI" dirty="0"/>
              <a:t>matalat pilvet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433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6138" y="723832"/>
            <a:ext cx="6969087" cy="994172"/>
          </a:xfrm>
        </p:spPr>
        <p:txBody>
          <a:bodyPr/>
          <a:lstStyle/>
          <a:p>
            <a:r>
              <a:rPr lang="fi-FI" dirty="0"/>
              <a:t>Voimakkaat matalapaineet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4345" y="1220918"/>
            <a:ext cx="32115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/>
              <a:t>Laaja alue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/>
              <a:t>Pitkäkestoinen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/>
              <a:t>Rintamat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/>
              <a:t>Suuret lämpötilaerot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/>
              <a:t>Voimakkaat tuulet</a:t>
            </a:r>
          </a:p>
          <a:p>
            <a:endParaRPr lang="fi-FI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/>
              <a:t>Etenkin syksyllä ja talvella matalapaineiden reitit kulkevat usein Suomen yli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/>
              <a:t>Hyvin ennakoitavissa ja ennustettavissa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/>
              <a:t>Myrsky: </a:t>
            </a:r>
            <a:br>
              <a:rPr lang="fi-FI" sz="1400" dirty="0"/>
            </a:br>
            <a:r>
              <a:rPr lang="fi-FI" sz="1400" dirty="0"/>
              <a:t>tuulen nopeus &gt; 21 m/s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/>
              <a:t>Tuulituhot, tulvat, sähkökatkot…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400" dirty="0"/>
              <a:t>Kiitotien valinta, auraus, kentän kapasiteetti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002" y="1204142"/>
            <a:ext cx="4816333" cy="3746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771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5782" y="780728"/>
            <a:ext cx="5658754" cy="994172"/>
          </a:xfrm>
        </p:spPr>
        <p:txBody>
          <a:bodyPr/>
          <a:lstStyle/>
          <a:p>
            <a:r>
              <a:rPr lang="fi-FI" dirty="0"/>
              <a:t>Lumikertymä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23511" y="1523866"/>
            <a:ext cx="635040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125" dirty="0"/>
              <a:t>Sademäärä mitataan millimetreinä</a:t>
            </a:r>
            <a:endParaRPr lang="en-US" sz="1125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125" dirty="0"/>
              <a:t>Lumisateen kohdalla kerrotaan kuinka montaa millimetriä vesisadetta sade vastaisi, jos se sulatettaisiin.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125" dirty="0"/>
              <a:t>Yleensä 1 mm sademäärä vastaa 10 mm lunta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125" dirty="0"/>
              <a:t>Mitä ilmavampia sadepartikkelit ovat, sitä suurempi on lumikertymä suhteessa sademäärään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125" dirty="0"/>
              <a:t>Mitä lämpimämpi ilmakehä, sitä tiiviimpää on lumi </a:t>
            </a:r>
            <a:r>
              <a:rPr lang="fi-FI" sz="1125" dirty="0">
                <a:sym typeface="Wingdings" panose="05000000000000000000" pitchFamily="2" charset="2"/>
              </a:rPr>
              <a:t> lumikertymä pienempi</a:t>
            </a:r>
            <a:endParaRPr lang="fi-FI" sz="1125" dirty="0"/>
          </a:p>
        </p:txBody>
      </p:sp>
      <p:sp>
        <p:nvSpPr>
          <p:cNvPr id="9" name="Rectangle 8"/>
          <p:cNvSpPr/>
          <p:nvPr/>
        </p:nvSpPr>
        <p:spPr>
          <a:xfrm>
            <a:off x="4572000" y="3562557"/>
            <a:ext cx="2805213" cy="10286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125" dirty="0"/>
              <a:t>5 mm kuivaa pakkaslunta ~ 7 cm</a:t>
            </a:r>
            <a:endParaRPr lang="en-US" sz="1125" dirty="0"/>
          </a:p>
        </p:txBody>
      </p:sp>
      <p:sp>
        <p:nvSpPr>
          <p:cNvPr id="12" name="Rectangle 11"/>
          <p:cNvSpPr/>
          <p:nvPr/>
        </p:nvSpPr>
        <p:spPr>
          <a:xfrm>
            <a:off x="1724476" y="4183380"/>
            <a:ext cx="2805213" cy="4078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125" dirty="0"/>
              <a:t>5 mm märkää lunta ~ 3 cm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72725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70F7786-7E21-3849-B6A1-3E0089872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3632" y="0"/>
            <a:ext cx="5134484" cy="513448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F83855E-A69A-A546-A1D4-870CA665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1" y="653693"/>
            <a:ext cx="4005627" cy="514055"/>
          </a:xfrm>
        </p:spPr>
        <p:txBody>
          <a:bodyPr>
            <a:normAutofit fontScale="90000"/>
          </a:bodyPr>
          <a:lstStyle/>
          <a:p>
            <a:r>
              <a:rPr lang="fi-FI" dirty="0"/>
              <a:t>Ilmatieteen laitoksen organisaatio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F79BF6-387C-D640-8946-9428DD005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9E93-D82B-614D-9995-48117DB5A58A}" type="datetime1">
              <a:rPr lang="fi-FI" smtClean="0"/>
              <a:t>26.10.2018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166DE-93D1-7E4F-8EBC-79B524C8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Lentoon! Nuottokari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6FB5E-DCC4-0345-B7B5-29E49EF0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8D655452-90A3-FE45-841C-AB0077F32796}"/>
              </a:ext>
            </a:extLst>
          </p:cNvPr>
          <p:cNvSpPr/>
          <p:nvPr/>
        </p:nvSpPr>
        <p:spPr>
          <a:xfrm>
            <a:off x="4590288" y="1600200"/>
            <a:ext cx="1042416" cy="283464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5" name="Frame 24">
            <a:extLst>
              <a:ext uri="{FF2B5EF4-FFF2-40B4-BE49-F238E27FC236}">
                <a16:creationId xmlns:a16="http://schemas.microsoft.com/office/drawing/2014/main" id="{7843DC16-BB60-5B47-9DFE-D887EAE93B56}"/>
              </a:ext>
            </a:extLst>
          </p:cNvPr>
          <p:cNvSpPr/>
          <p:nvPr/>
        </p:nvSpPr>
        <p:spPr>
          <a:xfrm>
            <a:off x="4590288" y="1865376"/>
            <a:ext cx="1042416" cy="21031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F4821A03-0E32-244C-94F2-6D2FCFE6B8EB}"/>
              </a:ext>
            </a:extLst>
          </p:cNvPr>
          <p:cNvSpPr/>
          <p:nvPr/>
        </p:nvSpPr>
        <p:spPr>
          <a:xfrm>
            <a:off x="4709160" y="3172968"/>
            <a:ext cx="786384" cy="27432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291E5E28-46C6-CC46-8683-071C8281248B}"/>
              </a:ext>
            </a:extLst>
          </p:cNvPr>
          <p:cNvSpPr/>
          <p:nvPr/>
        </p:nvSpPr>
        <p:spPr>
          <a:xfrm>
            <a:off x="4709160" y="3429000"/>
            <a:ext cx="786384" cy="594360"/>
          </a:xfrm>
          <a:prstGeom prst="frame">
            <a:avLst>
              <a:gd name="adj1" fmla="val 4049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0BF4877-9752-0349-A5DF-EE877131CE03}"/>
              </a:ext>
            </a:extLst>
          </p:cNvPr>
          <p:cNvSpPr txBox="1"/>
          <p:nvPr/>
        </p:nvSpPr>
        <p:spPr>
          <a:xfrm>
            <a:off x="584661" y="2136509"/>
            <a:ext cx="2771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Organisaatio voimassa 1.1.2018 – 31.12.2021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Ilmatieteen laitos on Liikenne- ja viestintäministeriön (LVM) alainen valtion virasto</a:t>
            </a:r>
          </a:p>
        </p:txBody>
      </p:sp>
    </p:spTree>
    <p:extLst>
      <p:ext uri="{BB962C8B-B14F-4D97-AF65-F5344CB8AC3E}">
        <p14:creationId xmlns:p14="http://schemas.microsoft.com/office/powerpoint/2010/main" val="356679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97340AC-E8CB-4FD9-BD39-C436217C8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310" y="718253"/>
            <a:ext cx="3372621" cy="324007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7.10.2015</a:t>
            </a:r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1257589" y="2736091"/>
            <a:ext cx="18210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b="1" dirty="0">
                <a:solidFill>
                  <a:schemeClr val="accent1"/>
                </a:solidFill>
              </a:rPr>
              <a:t>Ilman lämpötila lähellä </a:t>
            </a:r>
          </a:p>
          <a:p>
            <a:r>
              <a:rPr lang="fi-FI" sz="1050" b="1" dirty="0">
                <a:solidFill>
                  <a:schemeClr val="accent1"/>
                </a:solidFill>
              </a:rPr>
              <a:t>pintaa on </a:t>
            </a:r>
            <a:r>
              <a:rPr lang="fi-FI" sz="1050" b="1" u="sng" dirty="0">
                <a:solidFill>
                  <a:schemeClr val="accent1"/>
                </a:solidFill>
              </a:rPr>
              <a:t>pakkasella</a:t>
            </a:r>
          </a:p>
        </p:txBody>
      </p:sp>
      <p:sp>
        <p:nvSpPr>
          <p:cNvPr id="13" name="Left Brace 12"/>
          <p:cNvSpPr/>
          <p:nvPr/>
        </p:nvSpPr>
        <p:spPr bwMode="auto">
          <a:xfrm flipH="1">
            <a:off x="5799187" y="2196326"/>
            <a:ext cx="266193" cy="1066214"/>
          </a:xfrm>
          <a:prstGeom prst="leftBrac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125">
              <a:latin typeface="Arial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1090861" y="538043"/>
            <a:ext cx="8356856" cy="5857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000" kern="1200">
                <a:solidFill>
                  <a:srgbClr val="63B9E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100" dirty="0"/>
              <a:t>Jäätävä </a:t>
            </a:r>
            <a:r>
              <a:rPr lang="fi-FI" sz="2100" kern="0" dirty="0"/>
              <a:t>vesisade (</a:t>
            </a:r>
            <a:r>
              <a:rPr lang="fi-FI" sz="2100" kern="0" dirty="0" err="1"/>
              <a:t>freezing</a:t>
            </a:r>
            <a:r>
              <a:rPr lang="fi-FI" sz="2100" kern="0" dirty="0"/>
              <a:t> </a:t>
            </a:r>
            <a:r>
              <a:rPr lang="fi-FI" sz="2100" kern="0" dirty="0" err="1"/>
              <a:t>rain</a:t>
            </a:r>
            <a:r>
              <a:rPr lang="fi-FI" sz="2100" kern="0" dirty="0"/>
              <a:t>, FZRA)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195220" y="2526567"/>
            <a:ext cx="1625792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i-FI" sz="1050" b="1" dirty="0">
                <a:solidFill>
                  <a:schemeClr val="accent1"/>
                </a:solidFill>
              </a:rPr>
              <a:t>Tässä kerroksessa lumisade sulaa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5B90A6C7-71F0-4910-9FA0-CA4A7990992A}"/>
              </a:ext>
            </a:extLst>
          </p:cNvPr>
          <p:cNvSpPr/>
          <p:nvPr/>
        </p:nvSpPr>
        <p:spPr>
          <a:xfrm>
            <a:off x="1090861" y="1516975"/>
            <a:ext cx="1625792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i-FI" sz="1050" b="1" dirty="0">
                <a:solidFill>
                  <a:schemeClr val="accent1"/>
                </a:solidFill>
              </a:rPr>
              <a:t>Lumisadetta paksusta (rintama)pilvestä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F340166C-1C13-4799-A87D-A987DF251E48}"/>
              </a:ext>
            </a:extLst>
          </p:cNvPr>
          <p:cNvCxnSpPr>
            <a:cxnSpLocks/>
          </p:cNvCxnSpPr>
          <p:nvPr/>
        </p:nvCxnSpPr>
        <p:spPr>
          <a:xfrm>
            <a:off x="2550828" y="1749645"/>
            <a:ext cx="863017" cy="2235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3F6B7278-BB6F-4D91-828A-0DF40889CACD}"/>
              </a:ext>
            </a:extLst>
          </p:cNvPr>
          <p:cNvCxnSpPr>
            <a:cxnSpLocks/>
          </p:cNvCxnSpPr>
          <p:nvPr/>
        </p:nvCxnSpPr>
        <p:spPr>
          <a:xfrm>
            <a:off x="2817179" y="2964166"/>
            <a:ext cx="2036538" cy="5394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>
            <a:extLst>
              <a:ext uri="{FF2B5EF4-FFF2-40B4-BE49-F238E27FC236}">
                <a16:creationId xmlns:a16="http://schemas.microsoft.com/office/drawing/2014/main" id="{8C2263D3-5DE1-41AD-9B93-58001F5FFAC5}"/>
              </a:ext>
            </a:extLst>
          </p:cNvPr>
          <p:cNvSpPr/>
          <p:nvPr/>
        </p:nvSpPr>
        <p:spPr>
          <a:xfrm>
            <a:off x="1090861" y="3981980"/>
            <a:ext cx="20182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b="1" dirty="0">
                <a:solidFill>
                  <a:schemeClr val="accent1"/>
                </a:solidFill>
              </a:rPr>
              <a:t>Jos kertaalleen sulaneet partikkelit </a:t>
            </a:r>
            <a:r>
              <a:rPr lang="fi-FI" sz="1050" b="1" u="sng" dirty="0">
                <a:solidFill>
                  <a:schemeClr val="accent1"/>
                </a:solidFill>
              </a:rPr>
              <a:t>ehtivät vielä jäätyä uudelleen</a:t>
            </a:r>
            <a:r>
              <a:rPr lang="fi-FI" sz="1050" b="1" dirty="0">
                <a:solidFill>
                  <a:schemeClr val="accent1"/>
                </a:solidFill>
              </a:rPr>
              <a:t> ennen maahan putoamista</a:t>
            </a:r>
            <a:endParaRPr lang="fi-FI" sz="1050" b="1" u="sng" dirty="0">
              <a:solidFill>
                <a:schemeClr val="accent1"/>
              </a:solidFill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0C83752F-D189-4B09-95CA-C6DD496F5C62}"/>
              </a:ext>
            </a:extLst>
          </p:cNvPr>
          <p:cNvSpPr txBox="1">
            <a:spLocks/>
          </p:cNvSpPr>
          <p:nvPr/>
        </p:nvSpPr>
        <p:spPr>
          <a:xfrm>
            <a:off x="3592547" y="4198865"/>
            <a:ext cx="8356856" cy="5857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/>
              <a:defRPr sz="4000" kern="1200">
                <a:solidFill>
                  <a:srgbClr val="63B9E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100" dirty="0"/>
              <a:t>Jääjyväsiä </a:t>
            </a:r>
            <a:r>
              <a:rPr lang="fi-FI" sz="2100" kern="0" dirty="0"/>
              <a:t>(ice </a:t>
            </a:r>
            <a:r>
              <a:rPr lang="fi-FI" sz="2100" kern="0" dirty="0" err="1"/>
              <a:t>pellets</a:t>
            </a:r>
            <a:r>
              <a:rPr lang="fi-FI" sz="2100" kern="0" dirty="0"/>
              <a:t>, PL)</a:t>
            </a: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093C8AA4-E249-4FC3-8F32-04093B6749EA}"/>
              </a:ext>
            </a:extLst>
          </p:cNvPr>
          <p:cNvSpPr/>
          <p:nvPr/>
        </p:nvSpPr>
        <p:spPr>
          <a:xfrm>
            <a:off x="3110473" y="4120549"/>
            <a:ext cx="361808" cy="517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pic>
        <p:nvPicPr>
          <p:cNvPr id="16" name="Picture 4" descr="http://wolstanton.org.uk/web_weather/images_weather/symFreezingRain.gif">
            <a:extLst>
              <a:ext uri="{FF2B5EF4-FFF2-40B4-BE49-F238E27FC236}">
                <a16:creationId xmlns:a16="http://schemas.microsoft.com/office/drawing/2014/main" id="{11A1F366-8D3D-4D28-B1EA-27F08C690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69" y="430980"/>
            <a:ext cx="881406" cy="5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ages.inmagine.com/400nwm/ingram/ingcsc/ingcscp25017.jpg">
            <a:extLst>
              <a:ext uri="{FF2B5EF4-FFF2-40B4-BE49-F238E27FC236}">
                <a16:creationId xmlns:a16="http://schemas.microsoft.com/office/drawing/2014/main" id="{EBC0F500-B65A-40CD-AA48-A0D263E8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332" y="4184644"/>
            <a:ext cx="361808" cy="3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uora yhdysviiva 22">
            <a:extLst>
              <a:ext uri="{FF2B5EF4-FFF2-40B4-BE49-F238E27FC236}">
                <a16:creationId xmlns:a16="http://schemas.microsoft.com/office/drawing/2014/main" id="{CBE208C1-8ECB-4F8E-A11B-04E1791F6A48}"/>
              </a:ext>
            </a:extLst>
          </p:cNvPr>
          <p:cNvCxnSpPr>
            <a:cxnSpLocks/>
          </p:cNvCxnSpPr>
          <p:nvPr/>
        </p:nvCxnSpPr>
        <p:spPr>
          <a:xfrm flipV="1">
            <a:off x="5014386" y="2196327"/>
            <a:ext cx="741862" cy="1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>
            <a:extLst>
              <a:ext uri="{FF2B5EF4-FFF2-40B4-BE49-F238E27FC236}">
                <a16:creationId xmlns:a16="http://schemas.microsoft.com/office/drawing/2014/main" id="{297BD695-1AAC-4CBC-9ED9-E2F8D402A7B4}"/>
              </a:ext>
            </a:extLst>
          </p:cNvPr>
          <p:cNvCxnSpPr>
            <a:cxnSpLocks/>
          </p:cNvCxnSpPr>
          <p:nvPr/>
        </p:nvCxnSpPr>
        <p:spPr>
          <a:xfrm flipV="1">
            <a:off x="5008676" y="3268905"/>
            <a:ext cx="747572" cy="296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156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7.10.2015</a:t>
            </a:r>
          </a:p>
        </p:txBody>
      </p:sp>
      <p:sp>
        <p:nvSpPr>
          <p:cNvPr id="3" name="Suorakulmio 2"/>
          <p:cNvSpPr/>
          <p:nvPr/>
        </p:nvSpPr>
        <p:spPr>
          <a:xfrm>
            <a:off x="1547664" y="495242"/>
            <a:ext cx="6558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1"/>
                </a:solidFill>
                <a:latin typeface="+mj-lt"/>
              </a:rPr>
              <a:t>Jäätävä </a:t>
            </a:r>
            <a:r>
              <a:rPr lang="fi-FI" sz="1800" kern="0" dirty="0">
                <a:solidFill>
                  <a:schemeClr val="accent1"/>
                </a:solidFill>
                <a:latin typeface="+mj-lt"/>
              </a:rPr>
              <a:t>tihkusade (</a:t>
            </a:r>
            <a:r>
              <a:rPr lang="fi-FI" sz="1800" kern="0" dirty="0" err="1">
                <a:solidFill>
                  <a:schemeClr val="accent1"/>
                </a:solidFill>
                <a:latin typeface="+mj-lt"/>
              </a:rPr>
              <a:t>freezing</a:t>
            </a:r>
            <a:r>
              <a:rPr lang="fi-FI" sz="1800" kern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i-FI" sz="1800" kern="0" dirty="0" err="1">
                <a:solidFill>
                  <a:schemeClr val="accent1"/>
                </a:solidFill>
                <a:latin typeface="+mj-lt"/>
              </a:rPr>
              <a:t>drizzle</a:t>
            </a:r>
            <a:r>
              <a:rPr lang="fi-FI" sz="1800" kern="0" dirty="0">
                <a:solidFill>
                  <a:schemeClr val="accent1"/>
                </a:solidFill>
                <a:latin typeface="+mj-lt"/>
              </a:rPr>
              <a:t>, FZDZ)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B6B92AAE-25B2-42D4-90D9-FE5232848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6" y="4239639"/>
            <a:ext cx="2360303" cy="1405971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4ABB6FE5-438C-4AB2-B5EF-0E3D4EC6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75" y="989053"/>
            <a:ext cx="3015989" cy="3873080"/>
          </a:xfrm>
          <a:prstGeom prst="rect">
            <a:avLst/>
          </a:prstGeom>
        </p:spPr>
      </p:pic>
      <p:sp>
        <p:nvSpPr>
          <p:cNvPr id="16" name="Pilvi 15">
            <a:extLst>
              <a:ext uri="{FF2B5EF4-FFF2-40B4-BE49-F238E27FC236}">
                <a16:creationId xmlns:a16="http://schemas.microsoft.com/office/drawing/2014/main" id="{1F0BAF18-0652-4EBF-BA18-6D42165DBCAE}"/>
              </a:ext>
            </a:extLst>
          </p:cNvPr>
          <p:cNvSpPr/>
          <p:nvPr/>
        </p:nvSpPr>
        <p:spPr>
          <a:xfrm>
            <a:off x="1981200" y="2857504"/>
            <a:ext cx="5811109" cy="789091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" name="Rectangle 7"/>
          <p:cNvSpPr/>
          <p:nvPr/>
        </p:nvSpPr>
        <p:spPr>
          <a:xfrm>
            <a:off x="3440707" y="1010251"/>
            <a:ext cx="4674682" cy="1708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accent1"/>
                </a:solidFill>
                <a:latin typeface="Arial Body"/>
              </a:rPr>
              <a:t>Tarkastellaan sumupilveä eli </a:t>
            </a:r>
            <a:r>
              <a:rPr lang="fi-FI" sz="1050" dirty="0" err="1">
                <a:solidFill>
                  <a:schemeClr val="accent1"/>
                </a:solidFill>
                <a:latin typeface="Arial Body"/>
              </a:rPr>
              <a:t>Stratusta</a:t>
            </a:r>
            <a:r>
              <a:rPr lang="fi-FI" sz="1050" dirty="0">
                <a:solidFill>
                  <a:schemeClr val="accent1"/>
                </a:solidFill>
                <a:latin typeface="Arial Body"/>
              </a:rPr>
              <a:t> kylmänä vuodenaikana kun pilven korkeudella on pakkasta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accent1"/>
                </a:solidFill>
                <a:latin typeface="Arial Body"/>
              </a:rPr>
              <a:t>Suunnilleen vielä -10 asteessakin on tavallista, että St-pilvi koostuu (lähes) pelkästään alijäähtyneistä nestemäisistä pilvipisaroista koska pisaroiden jäätymiseen vaadittavia jäätymisytimiä on niukasti.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accent1"/>
                </a:solidFill>
                <a:latin typeface="Arial Body"/>
              </a:rPr>
              <a:t>Otollisessa tilanteessa (mm. St-pilven oltava riittävän paksu) alijäähtyneet pisarat törmäävät toisiinsa, yhdistyvät ja alkavat pudota.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accent1"/>
                </a:solidFill>
                <a:latin typeface="Arial Body"/>
              </a:rPr>
              <a:t>Jos lämpötila maanpinnan lähellä on nollan yläpuolella, sade on tavallista tihkua (DZ), mutta jos pakkasta, se on jäätävää tihkua (FZDZ)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050" dirty="0">
              <a:solidFill>
                <a:schemeClr val="accent1"/>
              </a:solidFill>
              <a:latin typeface="Arial Body"/>
            </a:endParaRPr>
          </a:p>
        </p:txBody>
      </p:sp>
      <p:sp>
        <p:nvSpPr>
          <p:cNvPr id="19" name="Pilvi 18">
            <a:extLst>
              <a:ext uri="{FF2B5EF4-FFF2-40B4-BE49-F238E27FC236}">
                <a16:creationId xmlns:a16="http://schemas.microsoft.com/office/drawing/2014/main" id="{58963EE2-787B-4174-87ED-4A3FF14923B6}"/>
              </a:ext>
            </a:extLst>
          </p:cNvPr>
          <p:cNvSpPr/>
          <p:nvPr/>
        </p:nvSpPr>
        <p:spPr>
          <a:xfrm>
            <a:off x="6455102" y="2898380"/>
            <a:ext cx="2529053" cy="564591"/>
          </a:xfrm>
          <a:prstGeom prst="cloud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 dirty="0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7EBFAD5-B179-47EC-8080-40DAE885C300}"/>
              </a:ext>
            </a:extLst>
          </p:cNvPr>
          <p:cNvCxnSpPr>
            <a:cxnSpLocks/>
          </p:cNvCxnSpPr>
          <p:nvPr/>
        </p:nvCxnSpPr>
        <p:spPr>
          <a:xfrm>
            <a:off x="3949683" y="3788008"/>
            <a:ext cx="487523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orakulmio 24">
            <a:extLst>
              <a:ext uri="{FF2B5EF4-FFF2-40B4-BE49-F238E27FC236}">
                <a16:creationId xmlns:a16="http://schemas.microsoft.com/office/drawing/2014/main" id="{AD7D3946-2F81-4138-8F50-452A18C12D1B}"/>
              </a:ext>
            </a:extLst>
          </p:cNvPr>
          <p:cNvSpPr/>
          <p:nvPr/>
        </p:nvSpPr>
        <p:spPr>
          <a:xfrm>
            <a:off x="944453" y="1269510"/>
            <a:ext cx="622938" cy="270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0F2EA5DE-3F65-4BC5-B625-5E4C75DDCFD0}"/>
              </a:ext>
            </a:extLst>
          </p:cNvPr>
          <p:cNvSpPr/>
          <p:nvPr/>
        </p:nvSpPr>
        <p:spPr>
          <a:xfrm>
            <a:off x="1235744" y="1059549"/>
            <a:ext cx="400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dirty="0"/>
              <a:t>km</a:t>
            </a:r>
            <a:endParaRPr lang="fi-FI" sz="1200" b="1" kern="0" dirty="0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B75A41FF-6432-4DF4-93C9-29C57E8482C5}"/>
              </a:ext>
            </a:extLst>
          </p:cNvPr>
          <p:cNvSpPr/>
          <p:nvPr/>
        </p:nvSpPr>
        <p:spPr>
          <a:xfrm>
            <a:off x="1180034" y="1588251"/>
            <a:ext cx="400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kern="0" dirty="0"/>
              <a:t>    3</a:t>
            </a: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83193879-4844-4F8E-91CB-EE28CB6C1EF4}"/>
              </a:ext>
            </a:extLst>
          </p:cNvPr>
          <p:cNvSpPr/>
          <p:nvPr/>
        </p:nvSpPr>
        <p:spPr>
          <a:xfrm>
            <a:off x="1183634" y="2309647"/>
            <a:ext cx="400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dirty="0"/>
              <a:t>    2</a:t>
            </a:r>
            <a:endParaRPr lang="fi-FI" sz="1200" b="1" kern="0" dirty="0"/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AE037316-A778-4769-9A14-81D7F151B274}"/>
              </a:ext>
            </a:extLst>
          </p:cNvPr>
          <p:cNvSpPr/>
          <p:nvPr/>
        </p:nvSpPr>
        <p:spPr>
          <a:xfrm>
            <a:off x="1180034" y="2999094"/>
            <a:ext cx="400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b="1" kern="0" dirty="0"/>
              <a:t>    1</a:t>
            </a:r>
          </a:p>
        </p:txBody>
      </p:sp>
      <p:sp>
        <p:nvSpPr>
          <p:cNvPr id="2048" name="Ellipsi 2047">
            <a:extLst>
              <a:ext uri="{FF2B5EF4-FFF2-40B4-BE49-F238E27FC236}">
                <a16:creationId xmlns:a16="http://schemas.microsoft.com/office/drawing/2014/main" id="{4508405B-85F0-4246-9F0B-30C7FE80B063}"/>
              </a:ext>
            </a:extLst>
          </p:cNvPr>
          <p:cNvSpPr/>
          <p:nvPr/>
        </p:nvSpPr>
        <p:spPr>
          <a:xfrm>
            <a:off x="5073826" y="358698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42" name="Ellipsi 41">
            <a:extLst>
              <a:ext uri="{FF2B5EF4-FFF2-40B4-BE49-F238E27FC236}">
                <a16:creationId xmlns:a16="http://schemas.microsoft.com/office/drawing/2014/main" id="{9EFAB735-5350-4E06-BE6C-15D815520A3C}"/>
              </a:ext>
            </a:extLst>
          </p:cNvPr>
          <p:cNvSpPr/>
          <p:nvPr/>
        </p:nvSpPr>
        <p:spPr>
          <a:xfrm>
            <a:off x="5016726" y="3644806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43" name="Ellipsi 42">
            <a:extLst>
              <a:ext uri="{FF2B5EF4-FFF2-40B4-BE49-F238E27FC236}">
                <a16:creationId xmlns:a16="http://schemas.microsoft.com/office/drawing/2014/main" id="{A38F69E0-AB10-449C-A4C1-B536FD2563ED}"/>
              </a:ext>
            </a:extLst>
          </p:cNvPr>
          <p:cNvSpPr/>
          <p:nvPr/>
        </p:nvSpPr>
        <p:spPr>
          <a:xfrm>
            <a:off x="4867130" y="3481609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44" name="Ellipsi 43">
            <a:extLst>
              <a:ext uri="{FF2B5EF4-FFF2-40B4-BE49-F238E27FC236}">
                <a16:creationId xmlns:a16="http://schemas.microsoft.com/office/drawing/2014/main" id="{81A8B932-72E8-49B2-8ABE-82B364E14290}"/>
              </a:ext>
            </a:extLst>
          </p:cNvPr>
          <p:cNvSpPr/>
          <p:nvPr/>
        </p:nvSpPr>
        <p:spPr>
          <a:xfrm>
            <a:off x="5175625" y="364234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45" name="Ellipsi 44">
            <a:extLst>
              <a:ext uri="{FF2B5EF4-FFF2-40B4-BE49-F238E27FC236}">
                <a16:creationId xmlns:a16="http://schemas.microsoft.com/office/drawing/2014/main" id="{63028A0C-5EB4-4857-9FAD-E2CB1C26B71C}"/>
              </a:ext>
            </a:extLst>
          </p:cNvPr>
          <p:cNvSpPr/>
          <p:nvPr/>
        </p:nvSpPr>
        <p:spPr>
          <a:xfrm>
            <a:off x="5285164" y="339444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46" name="Ellipsi 45">
            <a:extLst>
              <a:ext uri="{FF2B5EF4-FFF2-40B4-BE49-F238E27FC236}">
                <a16:creationId xmlns:a16="http://schemas.microsoft.com/office/drawing/2014/main" id="{E3B9FB7C-8A9B-4751-ABEE-22EB6D104DF8}"/>
              </a:ext>
            </a:extLst>
          </p:cNvPr>
          <p:cNvSpPr/>
          <p:nvPr/>
        </p:nvSpPr>
        <p:spPr>
          <a:xfrm>
            <a:off x="5448545" y="336015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47" name="Ellipsi 46">
            <a:extLst>
              <a:ext uri="{FF2B5EF4-FFF2-40B4-BE49-F238E27FC236}">
                <a16:creationId xmlns:a16="http://schemas.microsoft.com/office/drawing/2014/main" id="{DA149C98-7BE1-4414-8BE1-4726C6011E36}"/>
              </a:ext>
            </a:extLst>
          </p:cNvPr>
          <p:cNvSpPr/>
          <p:nvPr/>
        </p:nvSpPr>
        <p:spPr>
          <a:xfrm>
            <a:off x="5090970" y="343914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73A582B2-39A7-445D-A80D-BCE542A6F0A8}"/>
              </a:ext>
            </a:extLst>
          </p:cNvPr>
          <p:cNvSpPr/>
          <p:nvPr/>
        </p:nvSpPr>
        <p:spPr>
          <a:xfrm>
            <a:off x="5209915" y="349824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C9BB15A2-5F2A-481F-A0C8-27A3FD7016A9}"/>
              </a:ext>
            </a:extLst>
          </p:cNvPr>
          <p:cNvSpPr/>
          <p:nvPr/>
        </p:nvSpPr>
        <p:spPr>
          <a:xfrm flipH="1">
            <a:off x="5153836" y="370128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50" name="Ellipsi 49">
            <a:extLst>
              <a:ext uri="{FF2B5EF4-FFF2-40B4-BE49-F238E27FC236}">
                <a16:creationId xmlns:a16="http://schemas.microsoft.com/office/drawing/2014/main" id="{08136FD8-FDC3-42FD-B192-DD4DB5A46B09}"/>
              </a:ext>
            </a:extLst>
          </p:cNvPr>
          <p:cNvSpPr/>
          <p:nvPr/>
        </p:nvSpPr>
        <p:spPr>
          <a:xfrm flipH="1">
            <a:off x="5096737" y="3717279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51" name="Ellipsi 50">
            <a:extLst>
              <a:ext uri="{FF2B5EF4-FFF2-40B4-BE49-F238E27FC236}">
                <a16:creationId xmlns:a16="http://schemas.microsoft.com/office/drawing/2014/main" id="{843F1156-B7EF-4E25-846C-9BD28316C5CF}"/>
              </a:ext>
            </a:extLst>
          </p:cNvPr>
          <p:cNvSpPr/>
          <p:nvPr/>
        </p:nvSpPr>
        <p:spPr>
          <a:xfrm flipH="1">
            <a:off x="4947141" y="3595909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52" name="Ellipsi 51">
            <a:extLst>
              <a:ext uri="{FF2B5EF4-FFF2-40B4-BE49-F238E27FC236}">
                <a16:creationId xmlns:a16="http://schemas.microsoft.com/office/drawing/2014/main" id="{369D2566-9228-473B-97A9-227BF14CFC46}"/>
              </a:ext>
            </a:extLst>
          </p:cNvPr>
          <p:cNvSpPr/>
          <p:nvPr/>
        </p:nvSpPr>
        <p:spPr>
          <a:xfrm flipH="1">
            <a:off x="4991740" y="347914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53" name="Ellipsi 52">
            <a:extLst>
              <a:ext uri="{FF2B5EF4-FFF2-40B4-BE49-F238E27FC236}">
                <a16:creationId xmlns:a16="http://schemas.microsoft.com/office/drawing/2014/main" id="{CDD399A4-4C45-403B-B5EB-24E6A59E15FA}"/>
              </a:ext>
            </a:extLst>
          </p:cNvPr>
          <p:cNvSpPr/>
          <p:nvPr/>
        </p:nvSpPr>
        <p:spPr>
          <a:xfrm flipH="1">
            <a:off x="5365175" y="350874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54" name="Ellipsi 53">
            <a:extLst>
              <a:ext uri="{FF2B5EF4-FFF2-40B4-BE49-F238E27FC236}">
                <a16:creationId xmlns:a16="http://schemas.microsoft.com/office/drawing/2014/main" id="{49966165-E8B6-4F45-94A7-27366193826C}"/>
              </a:ext>
            </a:extLst>
          </p:cNvPr>
          <p:cNvSpPr/>
          <p:nvPr/>
        </p:nvSpPr>
        <p:spPr>
          <a:xfrm flipH="1">
            <a:off x="5170981" y="355344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55" name="Ellipsi 54">
            <a:extLst>
              <a:ext uri="{FF2B5EF4-FFF2-40B4-BE49-F238E27FC236}">
                <a16:creationId xmlns:a16="http://schemas.microsoft.com/office/drawing/2014/main" id="{7DA6B3CA-458C-448E-B13F-A14717B6F7AE}"/>
              </a:ext>
            </a:extLst>
          </p:cNvPr>
          <p:cNvSpPr/>
          <p:nvPr/>
        </p:nvSpPr>
        <p:spPr>
          <a:xfrm flipH="1">
            <a:off x="5289925" y="361254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56" name="Ellipsi 55">
            <a:extLst>
              <a:ext uri="{FF2B5EF4-FFF2-40B4-BE49-F238E27FC236}">
                <a16:creationId xmlns:a16="http://schemas.microsoft.com/office/drawing/2014/main" id="{BDA0A1E7-5E05-4E73-8BAD-12168447CF5B}"/>
              </a:ext>
            </a:extLst>
          </p:cNvPr>
          <p:cNvSpPr/>
          <p:nvPr/>
        </p:nvSpPr>
        <p:spPr>
          <a:xfrm>
            <a:off x="5496403" y="354664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57" name="Ellipsi 56">
            <a:extLst>
              <a:ext uri="{FF2B5EF4-FFF2-40B4-BE49-F238E27FC236}">
                <a16:creationId xmlns:a16="http://schemas.microsoft.com/office/drawing/2014/main" id="{C7FA3B3A-8BB4-4473-BA50-AD8A5AB0227A}"/>
              </a:ext>
            </a:extLst>
          </p:cNvPr>
          <p:cNvSpPr/>
          <p:nvPr/>
        </p:nvSpPr>
        <p:spPr>
          <a:xfrm>
            <a:off x="5439303" y="360446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58" name="Ellipsi 57">
            <a:extLst>
              <a:ext uri="{FF2B5EF4-FFF2-40B4-BE49-F238E27FC236}">
                <a16:creationId xmlns:a16="http://schemas.microsoft.com/office/drawing/2014/main" id="{ADC73F4E-67C5-41F0-A9F8-F6D2740575CB}"/>
              </a:ext>
            </a:extLst>
          </p:cNvPr>
          <p:cNvSpPr/>
          <p:nvPr/>
        </p:nvSpPr>
        <p:spPr>
          <a:xfrm>
            <a:off x="5553603" y="371876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59" name="Ellipsi 58">
            <a:extLst>
              <a:ext uri="{FF2B5EF4-FFF2-40B4-BE49-F238E27FC236}">
                <a16:creationId xmlns:a16="http://schemas.microsoft.com/office/drawing/2014/main" id="{A91384AA-5A8D-4709-9092-998F0D295E1D}"/>
              </a:ext>
            </a:extLst>
          </p:cNvPr>
          <p:cNvSpPr/>
          <p:nvPr/>
        </p:nvSpPr>
        <p:spPr>
          <a:xfrm>
            <a:off x="5598202" y="360200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60" name="Ellipsi 59">
            <a:extLst>
              <a:ext uri="{FF2B5EF4-FFF2-40B4-BE49-F238E27FC236}">
                <a16:creationId xmlns:a16="http://schemas.microsoft.com/office/drawing/2014/main" id="{501BCC0F-9D29-4ED5-BADB-7887721D4F38}"/>
              </a:ext>
            </a:extLst>
          </p:cNvPr>
          <p:cNvSpPr/>
          <p:nvPr/>
        </p:nvSpPr>
        <p:spPr>
          <a:xfrm>
            <a:off x="5707741" y="3354098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61" name="Ellipsi 60">
            <a:extLst>
              <a:ext uri="{FF2B5EF4-FFF2-40B4-BE49-F238E27FC236}">
                <a16:creationId xmlns:a16="http://schemas.microsoft.com/office/drawing/2014/main" id="{0F869A65-F04D-4ECC-AAA3-068B2B6E6EA0}"/>
              </a:ext>
            </a:extLst>
          </p:cNvPr>
          <p:cNvSpPr/>
          <p:nvPr/>
        </p:nvSpPr>
        <p:spPr>
          <a:xfrm>
            <a:off x="5607226" y="304231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62" name="Ellipsi 61">
            <a:extLst>
              <a:ext uri="{FF2B5EF4-FFF2-40B4-BE49-F238E27FC236}">
                <a16:creationId xmlns:a16="http://schemas.microsoft.com/office/drawing/2014/main" id="{8076B624-16A8-45A7-8796-65423DB27650}"/>
              </a:ext>
            </a:extLst>
          </p:cNvPr>
          <p:cNvSpPr/>
          <p:nvPr/>
        </p:nvSpPr>
        <p:spPr>
          <a:xfrm>
            <a:off x="5513547" y="339880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63" name="Ellipsi 62">
            <a:extLst>
              <a:ext uri="{FF2B5EF4-FFF2-40B4-BE49-F238E27FC236}">
                <a16:creationId xmlns:a16="http://schemas.microsoft.com/office/drawing/2014/main" id="{B04B3942-A07E-4626-B208-7FB794629527}"/>
              </a:ext>
            </a:extLst>
          </p:cNvPr>
          <p:cNvSpPr/>
          <p:nvPr/>
        </p:nvSpPr>
        <p:spPr>
          <a:xfrm>
            <a:off x="5632492" y="345790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64" name="Ellipsi 63">
            <a:extLst>
              <a:ext uri="{FF2B5EF4-FFF2-40B4-BE49-F238E27FC236}">
                <a16:creationId xmlns:a16="http://schemas.microsoft.com/office/drawing/2014/main" id="{BE296A10-AAC9-48C8-92D3-984BE445931D}"/>
              </a:ext>
            </a:extLst>
          </p:cNvPr>
          <p:cNvSpPr/>
          <p:nvPr/>
        </p:nvSpPr>
        <p:spPr>
          <a:xfrm flipH="1">
            <a:off x="5576413" y="366094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65" name="Ellipsi 64">
            <a:extLst>
              <a:ext uri="{FF2B5EF4-FFF2-40B4-BE49-F238E27FC236}">
                <a16:creationId xmlns:a16="http://schemas.microsoft.com/office/drawing/2014/main" id="{57449E65-3679-45B1-A77F-F21F1AD4B77E}"/>
              </a:ext>
            </a:extLst>
          </p:cNvPr>
          <p:cNvSpPr/>
          <p:nvPr/>
        </p:nvSpPr>
        <p:spPr>
          <a:xfrm flipH="1">
            <a:off x="5456447" y="3727664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66" name="Ellipsi 65">
            <a:extLst>
              <a:ext uri="{FF2B5EF4-FFF2-40B4-BE49-F238E27FC236}">
                <a16:creationId xmlns:a16="http://schemas.microsoft.com/office/drawing/2014/main" id="{BDDDCD01-50FC-4EC1-AD4D-5F43FBAF32D6}"/>
              </a:ext>
            </a:extLst>
          </p:cNvPr>
          <p:cNvSpPr/>
          <p:nvPr/>
        </p:nvSpPr>
        <p:spPr>
          <a:xfrm flipH="1">
            <a:off x="5678213" y="371630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67" name="Ellipsi 66">
            <a:extLst>
              <a:ext uri="{FF2B5EF4-FFF2-40B4-BE49-F238E27FC236}">
                <a16:creationId xmlns:a16="http://schemas.microsoft.com/office/drawing/2014/main" id="{DBA3838B-2E0C-4FA9-AD30-B07C9BCB36F5}"/>
              </a:ext>
            </a:extLst>
          </p:cNvPr>
          <p:cNvSpPr/>
          <p:nvPr/>
        </p:nvSpPr>
        <p:spPr>
          <a:xfrm flipH="1">
            <a:off x="5523856" y="319090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68" name="Ellipsi 67">
            <a:extLst>
              <a:ext uri="{FF2B5EF4-FFF2-40B4-BE49-F238E27FC236}">
                <a16:creationId xmlns:a16="http://schemas.microsoft.com/office/drawing/2014/main" id="{3454AB33-0548-4860-B093-0D36247E4C00}"/>
              </a:ext>
            </a:extLst>
          </p:cNvPr>
          <p:cNvSpPr/>
          <p:nvPr/>
        </p:nvSpPr>
        <p:spPr>
          <a:xfrm flipH="1">
            <a:off x="5593558" y="351310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69" name="Ellipsi 68">
            <a:extLst>
              <a:ext uri="{FF2B5EF4-FFF2-40B4-BE49-F238E27FC236}">
                <a16:creationId xmlns:a16="http://schemas.microsoft.com/office/drawing/2014/main" id="{4828CD1F-C448-4D73-B192-F728CD27AF54}"/>
              </a:ext>
            </a:extLst>
          </p:cNvPr>
          <p:cNvSpPr/>
          <p:nvPr/>
        </p:nvSpPr>
        <p:spPr>
          <a:xfrm flipH="1">
            <a:off x="5712502" y="357220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70" name="Ellipsi 69">
            <a:extLst>
              <a:ext uri="{FF2B5EF4-FFF2-40B4-BE49-F238E27FC236}">
                <a16:creationId xmlns:a16="http://schemas.microsoft.com/office/drawing/2014/main" id="{F72688B5-2705-435C-AA05-9170BC73970D}"/>
              </a:ext>
            </a:extLst>
          </p:cNvPr>
          <p:cNvSpPr/>
          <p:nvPr/>
        </p:nvSpPr>
        <p:spPr>
          <a:xfrm>
            <a:off x="4711975" y="319024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71" name="Ellipsi 70">
            <a:extLst>
              <a:ext uri="{FF2B5EF4-FFF2-40B4-BE49-F238E27FC236}">
                <a16:creationId xmlns:a16="http://schemas.microsoft.com/office/drawing/2014/main" id="{7D9A17B4-361C-4416-8BCE-0E37BE70E300}"/>
              </a:ext>
            </a:extLst>
          </p:cNvPr>
          <p:cNvSpPr/>
          <p:nvPr/>
        </p:nvSpPr>
        <p:spPr>
          <a:xfrm>
            <a:off x="4654875" y="324806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72" name="Ellipsi 71">
            <a:extLst>
              <a:ext uri="{FF2B5EF4-FFF2-40B4-BE49-F238E27FC236}">
                <a16:creationId xmlns:a16="http://schemas.microsoft.com/office/drawing/2014/main" id="{483FCC12-404C-425B-BF08-3A890C8C945F}"/>
              </a:ext>
            </a:extLst>
          </p:cNvPr>
          <p:cNvSpPr/>
          <p:nvPr/>
        </p:nvSpPr>
        <p:spPr>
          <a:xfrm>
            <a:off x="4813774" y="3245599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73" name="Ellipsi 72">
            <a:extLst>
              <a:ext uri="{FF2B5EF4-FFF2-40B4-BE49-F238E27FC236}">
                <a16:creationId xmlns:a16="http://schemas.microsoft.com/office/drawing/2014/main" id="{9BACAA56-E86B-430B-8B31-DF8A32521A78}"/>
              </a:ext>
            </a:extLst>
          </p:cNvPr>
          <p:cNvSpPr/>
          <p:nvPr/>
        </p:nvSpPr>
        <p:spPr>
          <a:xfrm>
            <a:off x="4923313" y="299769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74" name="Ellipsi 73">
            <a:extLst>
              <a:ext uri="{FF2B5EF4-FFF2-40B4-BE49-F238E27FC236}">
                <a16:creationId xmlns:a16="http://schemas.microsoft.com/office/drawing/2014/main" id="{76F652C5-24CB-4C03-9F6D-6D8C4AF91B47}"/>
              </a:ext>
            </a:extLst>
          </p:cNvPr>
          <p:cNvSpPr/>
          <p:nvPr/>
        </p:nvSpPr>
        <p:spPr>
          <a:xfrm>
            <a:off x="5086694" y="296340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75" name="Ellipsi 74">
            <a:extLst>
              <a:ext uri="{FF2B5EF4-FFF2-40B4-BE49-F238E27FC236}">
                <a16:creationId xmlns:a16="http://schemas.microsoft.com/office/drawing/2014/main" id="{FBDD3F2C-522A-4F9B-A639-EF7DFAF85705}"/>
              </a:ext>
            </a:extLst>
          </p:cNvPr>
          <p:cNvSpPr/>
          <p:nvPr/>
        </p:nvSpPr>
        <p:spPr>
          <a:xfrm>
            <a:off x="4729119" y="304240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76" name="Ellipsi 75">
            <a:extLst>
              <a:ext uri="{FF2B5EF4-FFF2-40B4-BE49-F238E27FC236}">
                <a16:creationId xmlns:a16="http://schemas.microsoft.com/office/drawing/2014/main" id="{81046E12-412D-480C-9D69-A867ACF3F784}"/>
              </a:ext>
            </a:extLst>
          </p:cNvPr>
          <p:cNvSpPr/>
          <p:nvPr/>
        </p:nvSpPr>
        <p:spPr>
          <a:xfrm>
            <a:off x="4848064" y="310150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77" name="Ellipsi 76">
            <a:extLst>
              <a:ext uri="{FF2B5EF4-FFF2-40B4-BE49-F238E27FC236}">
                <a16:creationId xmlns:a16="http://schemas.microsoft.com/office/drawing/2014/main" id="{D6CE5C4B-9C61-49DD-A07A-3CB387EEC216}"/>
              </a:ext>
            </a:extLst>
          </p:cNvPr>
          <p:cNvSpPr/>
          <p:nvPr/>
        </p:nvSpPr>
        <p:spPr>
          <a:xfrm flipH="1">
            <a:off x="4791985" y="330454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78" name="Ellipsi 77">
            <a:extLst>
              <a:ext uri="{FF2B5EF4-FFF2-40B4-BE49-F238E27FC236}">
                <a16:creationId xmlns:a16="http://schemas.microsoft.com/office/drawing/2014/main" id="{F3326198-6726-49AC-B392-95D44EA483A8}"/>
              </a:ext>
            </a:extLst>
          </p:cNvPr>
          <p:cNvSpPr/>
          <p:nvPr/>
        </p:nvSpPr>
        <p:spPr>
          <a:xfrm flipH="1">
            <a:off x="4734886" y="3320536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79" name="Ellipsi 78">
            <a:extLst>
              <a:ext uri="{FF2B5EF4-FFF2-40B4-BE49-F238E27FC236}">
                <a16:creationId xmlns:a16="http://schemas.microsoft.com/office/drawing/2014/main" id="{720C0DAC-EF6C-4376-8102-0310DA257007}"/>
              </a:ext>
            </a:extLst>
          </p:cNvPr>
          <p:cNvSpPr/>
          <p:nvPr/>
        </p:nvSpPr>
        <p:spPr>
          <a:xfrm flipH="1">
            <a:off x="5003324" y="311199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0" name="Ellipsi 79">
            <a:extLst>
              <a:ext uri="{FF2B5EF4-FFF2-40B4-BE49-F238E27FC236}">
                <a16:creationId xmlns:a16="http://schemas.microsoft.com/office/drawing/2014/main" id="{39118660-E636-48F7-B78D-A4837006228B}"/>
              </a:ext>
            </a:extLst>
          </p:cNvPr>
          <p:cNvSpPr/>
          <p:nvPr/>
        </p:nvSpPr>
        <p:spPr>
          <a:xfrm flipH="1">
            <a:off x="4809130" y="315670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1" name="Ellipsi 80">
            <a:extLst>
              <a:ext uri="{FF2B5EF4-FFF2-40B4-BE49-F238E27FC236}">
                <a16:creationId xmlns:a16="http://schemas.microsoft.com/office/drawing/2014/main" id="{82AFA4B3-F7AA-4DD8-9BDE-8C01374DD81E}"/>
              </a:ext>
            </a:extLst>
          </p:cNvPr>
          <p:cNvSpPr/>
          <p:nvPr/>
        </p:nvSpPr>
        <p:spPr>
          <a:xfrm flipH="1">
            <a:off x="4928074" y="321580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2" name="Ellipsi 81">
            <a:extLst>
              <a:ext uri="{FF2B5EF4-FFF2-40B4-BE49-F238E27FC236}">
                <a16:creationId xmlns:a16="http://schemas.microsoft.com/office/drawing/2014/main" id="{44F8E653-8244-4926-A081-C67A935B9294}"/>
              </a:ext>
            </a:extLst>
          </p:cNvPr>
          <p:cNvSpPr/>
          <p:nvPr/>
        </p:nvSpPr>
        <p:spPr>
          <a:xfrm>
            <a:off x="5134552" y="314990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3" name="Ellipsi 82">
            <a:extLst>
              <a:ext uri="{FF2B5EF4-FFF2-40B4-BE49-F238E27FC236}">
                <a16:creationId xmlns:a16="http://schemas.microsoft.com/office/drawing/2014/main" id="{8DC14FE4-C3E6-401D-B22D-7D6FF153E094}"/>
              </a:ext>
            </a:extLst>
          </p:cNvPr>
          <p:cNvSpPr/>
          <p:nvPr/>
        </p:nvSpPr>
        <p:spPr>
          <a:xfrm>
            <a:off x="5077452" y="320772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4" name="Ellipsi 83">
            <a:extLst>
              <a:ext uri="{FF2B5EF4-FFF2-40B4-BE49-F238E27FC236}">
                <a16:creationId xmlns:a16="http://schemas.microsoft.com/office/drawing/2014/main" id="{3FE71805-6F08-4E3F-95C2-83B8F44DF83B}"/>
              </a:ext>
            </a:extLst>
          </p:cNvPr>
          <p:cNvSpPr/>
          <p:nvPr/>
        </p:nvSpPr>
        <p:spPr>
          <a:xfrm>
            <a:off x="5191752" y="332202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5" name="Ellipsi 84">
            <a:extLst>
              <a:ext uri="{FF2B5EF4-FFF2-40B4-BE49-F238E27FC236}">
                <a16:creationId xmlns:a16="http://schemas.microsoft.com/office/drawing/2014/main" id="{4DE785A2-EFBA-4A76-B7A8-E8F839F0B07D}"/>
              </a:ext>
            </a:extLst>
          </p:cNvPr>
          <p:cNvSpPr/>
          <p:nvPr/>
        </p:nvSpPr>
        <p:spPr>
          <a:xfrm>
            <a:off x="5236351" y="320525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6" name="Ellipsi 85">
            <a:extLst>
              <a:ext uri="{FF2B5EF4-FFF2-40B4-BE49-F238E27FC236}">
                <a16:creationId xmlns:a16="http://schemas.microsoft.com/office/drawing/2014/main" id="{1CFDC79A-6D52-430E-AE13-5B64CA9A2B20}"/>
              </a:ext>
            </a:extLst>
          </p:cNvPr>
          <p:cNvSpPr/>
          <p:nvPr/>
        </p:nvSpPr>
        <p:spPr>
          <a:xfrm>
            <a:off x="5345890" y="295735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7" name="Ellipsi 86">
            <a:extLst>
              <a:ext uri="{FF2B5EF4-FFF2-40B4-BE49-F238E27FC236}">
                <a16:creationId xmlns:a16="http://schemas.microsoft.com/office/drawing/2014/main" id="{8AA95D23-8D4C-4981-89C3-F58B51C2BF91}"/>
              </a:ext>
            </a:extLst>
          </p:cNvPr>
          <p:cNvSpPr/>
          <p:nvPr/>
        </p:nvSpPr>
        <p:spPr>
          <a:xfrm>
            <a:off x="5151696" y="300206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8" name="Ellipsi 87">
            <a:extLst>
              <a:ext uri="{FF2B5EF4-FFF2-40B4-BE49-F238E27FC236}">
                <a16:creationId xmlns:a16="http://schemas.microsoft.com/office/drawing/2014/main" id="{FFDD930C-CD28-4672-8134-A4BDA0DB1FDC}"/>
              </a:ext>
            </a:extLst>
          </p:cNvPr>
          <p:cNvSpPr/>
          <p:nvPr/>
        </p:nvSpPr>
        <p:spPr>
          <a:xfrm>
            <a:off x="5270641" y="306116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89" name="Ellipsi 88">
            <a:extLst>
              <a:ext uri="{FF2B5EF4-FFF2-40B4-BE49-F238E27FC236}">
                <a16:creationId xmlns:a16="http://schemas.microsoft.com/office/drawing/2014/main" id="{BF25E0D7-3BB2-414D-B0C5-32E34D5A64F4}"/>
              </a:ext>
            </a:extLst>
          </p:cNvPr>
          <p:cNvSpPr/>
          <p:nvPr/>
        </p:nvSpPr>
        <p:spPr>
          <a:xfrm flipH="1">
            <a:off x="5214562" y="326420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90" name="Ellipsi 89">
            <a:extLst>
              <a:ext uri="{FF2B5EF4-FFF2-40B4-BE49-F238E27FC236}">
                <a16:creationId xmlns:a16="http://schemas.microsoft.com/office/drawing/2014/main" id="{A0CD1707-11CE-4C49-8270-02FD21EFF88D}"/>
              </a:ext>
            </a:extLst>
          </p:cNvPr>
          <p:cNvSpPr/>
          <p:nvPr/>
        </p:nvSpPr>
        <p:spPr>
          <a:xfrm flipH="1">
            <a:off x="5094596" y="333092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91" name="Ellipsi 90">
            <a:extLst>
              <a:ext uri="{FF2B5EF4-FFF2-40B4-BE49-F238E27FC236}">
                <a16:creationId xmlns:a16="http://schemas.microsoft.com/office/drawing/2014/main" id="{1768C341-DB4C-4086-AAA3-0D4C5E1216A0}"/>
              </a:ext>
            </a:extLst>
          </p:cNvPr>
          <p:cNvSpPr/>
          <p:nvPr/>
        </p:nvSpPr>
        <p:spPr>
          <a:xfrm flipH="1">
            <a:off x="5316362" y="331955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92" name="Ellipsi 91">
            <a:extLst>
              <a:ext uri="{FF2B5EF4-FFF2-40B4-BE49-F238E27FC236}">
                <a16:creationId xmlns:a16="http://schemas.microsoft.com/office/drawing/2014/main" id="{F765455D-68E3-40F0-A290-3CE9D6BEDB14}"/>
              </a:ext>
            </a:extLst>
          </p:cNvPr>
          <p:cNvSpPr/>
          <p:nvPr/>
        </p:nvSpPr>
        <p:spPr>
          <a:xfrm flipH="1">
            <a:off x="5231707" y="311636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93" name="Ellipsi 92">
            <a:extLst>
              <a:ext uri="{FF2B5EF4-FFF2-40B4-BE49-F238E27FC236}">
                <a16:creationId xmlns:a16="http://schemas.microsoft.com/office/drawing/2014/main" id="{A0BB5C03-FC2E-4DC5-A991-04741B581269}"/>
              </a:ext>
            </a:extLst>
          </p:cNvPr>
          <p:cNvSpPr/>
          <p:nvPr/>
        </p:nvSpPr>
        <p:spPr>
          <a:xfrm flipH="1">
            <a:off x="5350651" y="317546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94" name="Ellipsi 93">
            <a:extLst>
              <a:ext uri="{FF2B5EF4-FFF2-40B4-BE49-F238E27FC236}">
                <a16:creationId xmlns:a16="http://schemas.microsoft.com/office/drawing/2014/main" id="{2D53A056-6883-4216-9CE8-AFC60039C2D8}"/>
              </a:ext>
            </a:extLst>
          </p:cNvPr>
          <p:cNvSpPr/>
          <p:nvPr/>
        </p:nvSpPr>
        <p:spPr>
          <a:xfrm>
            <a:off x="4403582" y="357652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95" name="Ellipsi 94">
            <a:extLst>
              <a:ext uri="{FF2B5EF4-FFF2-40B4-BE49-F238E27FC236}">
                <a16:creationId xmlns:a16="http://schemas.microsoft.com/office/drawing/2014/main" id="{A51C8E57-5328-4BB4-8CDB-957AFFE7D13D}"/>
              </a:ext>
            </a:extLst>
          </p:cNvPr>
          <p:cNvSpPr/>
          <p:nvPr/>
        </p:nvSpPr>
        <p:spPr>
          <a:xfrm>
            <a:off x="4346482" y="363434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96" name="Ellipsi 95">
            <a:extLst>
              <a:ext uri="{FF2B5EF4-FFF2-40B4-BE49-F238E27FC236}">
                <a16:creationId xmlns:a16="http://schemas.microsoft.com/office/drawing/2014/main" id="{9AA02F85-F557-4C63-9B5B-67A00A28C801}"/>
              </a:ext>
            </a:extLst>
          </p:cNvPr>
          <p:cNvSpPr/>
          <p:nvPr/>
        </p:nvSpPr>
        <p:spPr>
          <a:xfrm>
            <a:off x="4505382" y="3631879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97" name="Ellipsi 96">
            <a:extLst>
              <a:ext uri="{FF2B5EF4-FFF2-40B4-BE49-F238E27FC236}">
                <a16:creationId xmlns:a16="http://schemas.microsoft.com/office/drawing/2014/main" id="{91090B44-FDCB-45AD-9354-97F48F0D9772}"/>
              </a:ext>
            </a:extLst>
          </p:cNvPr>
          <p:cNvSpPr/>
          <p:nvPr/>
        </p:nvSpPr>
        <p:spPr>
          <a:xfrm>
            <a:off x="4614921" y="338397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98" name="Ellipsi 97">
            <a:extLst>
              <a:ext uri="{FF2B5EF4-FFF2-40B4-BE49-F238E27FC236}">
                <a16:creationId xmlns:a16="http://schemas.microsoft.com/office/drawing/2014/main" id="{BDB36141-0D67-4CC3-A7C2-4065C8CB7902}"/>
              </a:ext>
            </a:extLst>
          </p:cNvPr>
          <p:cNvSpPr/>
          <p:nvPr/>
        </p:nvSpPr>
        <p:spPr>
          <a:xfrm>
            <a:off x="4778302" y="334968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99" name="Ellipsi 98">
            <a:extLst>
              <a:ext uri="{FF2B5EF4-FFF2-40B4-BE49-F238E27FC236}">
                <a16:creationId xmlns:a16="http://schemas.microsoft.com/office/drawing/2014/main" id="{BC9AE26F-85A9-4A48-8BE7-C7327BEC5988}"/>
              </a:ext>
            </a:extLst>
          </p:cNvPr>
          <p:cNvSpPr/>
          <p:nvPr/>
        </p:nvSpPr>
        <p:spPr>
          <a:xfrm>
            <a:off x="4420726" y="342868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00" name="Ellipsi 99">
            <a:extLst>
              <a:ext uri="{FF2B5EF4-FFF2-40B4-BE49-F238E27FC236}">
                <a16:creationId xmlns:a16="http://schemas.microsoft.com/office/drawing/2014/main" id="{3129292F-3F58-4432-94BE-0E03106310DC}"/>
              </a:ext>
            </a:extLst>
          </p:cNvPr>
          <p:cNvSpPr/>
          <p:nvPr/>
        </p:nvSpPr>
        <p:spPr>
          <a:xfrm>
            <a:off x="4539671" y="348778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01" name="Ellipsi 100">
            <a:extLst>
              <a:ext uri="{FF2B5EF4-FFF2-40B4-BE49-F238E27FC236}">
                <a16:creationId xmlns:a16="http://schemas.microsoft.com/office/drawing/2014/main" id="{2EFD3106-B50E-4AE2-A647-0858BA1DED25}"/>
              </a:ext>
            </a:extLst>
          </p:cNvPr>
          <p:cNvSpPr/>
          <p:nvPr/>
        </p:nvSpPr>
        <p:spPr>
          <a:xfrm flipH="1">
            <a:off x="4483593" y="369082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02" name="Ellipsi 101">
            <a:extLst>
              <a:ext uri="{FF2B5EF4-FFF2-40B4-BE49-F238E27FC236}">
                <a16:creationId xmlns:a16="http://schemas.microsoft.com/office/drawing/2014/main" id="{1A68E9D6-DE39-4363-9C64-AF352CA632C0}"/>
              </a:ext>
            </a:extLst>
          </p:cNvPr>
          <p:cNvSpPr/>
          <p:nvPr/>
        </p:nvSpPr>
        <p:spPr>
          <a:xfrm flipH="1">
            <a:off x="4426493" y="3706816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03" name="Ellipsi 102">
            <a:extLst>
              <a:ext uri="{FF2B5EF4-FFF2-40B4-BE49-F238E27FC236}">
                <a16:creationId xmlns:a16="http://schemas.microsoft.com/office/drawing/2014/main" id="{DC2FDAE6-D605-42D2-8096-51FC61696AB8}"/>
              </a:ext>
            </a:extLst>
          </p:cNvPr>
          <p:cNvSpPr/>
          <p:nvPr/>
        </p:nvSpPr>
        <p:spPr>
          <a:xfrm flipH="1">
            <a:off x="4694932" y="349827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04" name="Ellipsi 103">
            <a:extLst>
              <a:ext uri="{FF2B5EF4-FFF2-40B4-BE49-F238E27FC236}">
                <a16:creationId xmlns:a16="http://schemas.microsoft.com/office/drawing/2014/main" id="{4D2B4F0A-6367-4AD5-B4AA-35ABDE7F18ED}"/>
              </a:ext>
            </a:extLst>
          </p:cNvPr>
          <p:cNvSpPr/>
          <p:nvPr/>
        </p:nvSpPr>
        <p:spPr>
          <a:xfrm flipH="1">
            <a:off x="4500737" y="354298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05" name="Ellipsi 104">
            <a:extLst>
              <a:ext uri="{FF2B5EF4-FFF2-40B4-BE49-F238E27FC236}">
                <a16:creationId xmlns:a16="http://schemas.microsoft.com/office/drawing/2014/main" id="{F333DE59-8DDB-4E7F-BD00-8ED7D7AA70CB}"/>
              </a:ext>
            </a:extLst>
          </p:cNvPr>
          <p:cNvSpPr/>
          <p:nvPr/>
        </p:nvSpPr>
        <p:spPr>
          <a:xfrm flipH="1">
            <a:off x="4619682" y="360208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06" name="Ellipsi 105">
            <a:extLst>
              <a:ext uri="{FF2B5EF4-FFF2-40B4-BE49-F238E27FC236}">
                <a16:creationId xmlns:a16="http://schemas.microsoft.com/office/drawing/2014/main" id="{6E90F900-5450-493D-B7DB-154A293BA93B}"/>
              </a:ext>
            </a:extLst>
          </p:cNvPr>
          <p:cNvSpPr/>
          <p:nvPr/>
        </p:nvSpPr>
        <p:spPr>
          <a:xfrm>
            <a:off x="4826159" y="353618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07" name="Ellipsi 106">
            <a:extLst>
              <a:ext uri="{FF2B5EF4-FFF2-40B4-BE49-F238E27FC236}">
                <a16:creationId xmlns:a16="http://schemas.microsoft.com/office/drawing/2014/main" id="{77DD70B2-D26D-4F10-A71A-84C472D50F90}"/>
              </a:ext>
            </a:extLst>
          </p:cNvPr>
          <p:cNvSpPr/>
          <p:nvPr/>
        </p:nvSpPr>
        <p:spPr>
          <a:xfrm>
            <a:off x="4769059" y="359400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08" name="Ellipsi 107">
            <a:extLst>
              <a:ext uri="{FF2B5EF4-FFF2-40B4-BE49-F238E27FC236}">
                <a16:creationId xmlns:a16="http://schemas.microsoft.com/office/drawing/2014/main" id="{B98B1CF8-F150-42F3-9D84-55BA3ADBF6EF}"/>
              </a:ext>
            </a:extLst>
          </p:cNvPr>
          <p:cNvSpPr/>
          <p:nvPr/>
        </p:nvSpPr>
        <p:spPr>
          <a:xfrm>
            <a:off x="4883359" y="370830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09" name="Ellipsi 108">
            <a:extLst>
              <a:ext uri="{FF2B5EF4-FFF2-40B4-BE49-F238E27FC236}">
                <a16:creationId xmlns:a16="http://schemas.microsoft.com/office/drawing/2014/main" id="{2CDFFEB3-17FF-4270-893E-A14200713D3D}"/>
              </a:ext>
            </a:extLst>
          </p:cNvPr>
          <p:cNvSpPr/>
          <p:nvPr/>
        </p:nvSpPr>
        <p:spPr>
          <a:xfrm>
            <a:off x="4927959" y="359153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10" name="Ellipsi 109">
            <a:extLst>
              <a:ext uri="{FF2B5EF4-FFF2-40B4-BE49-F238E27FC236}">
                <a16:creationId xmlns:a16="http://schemas.microsoft.com/office/drawing/2014/main" id="{5A2CDC70-C393-4CA7-97D0-8C496F4F84E6}"/>
              </a:ext>
            </a:extLst>
          </p:cNvPr>
          <p:cNvSpPr/>
          <p:nvPr/>
        </p:nvSpPr>
        <p:spPr>
          <a:xfrm>
            <a:off x="5037498" y="334363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11" name="Ellipsi 110">
            <a:extLst>
              <a:ext uri="{FF2B5EF4-FFF2-40B4-BE49-F238E27FC236}">
                <a16:creationId xmlns:a16="http://schemas.microsoft.com/office/drawing/2014/main" id="{4F4A5990-BCC3-452F-8E8E-356152CB0579}"/>
              </a:ext>
            </a:extLst>
          </p:cNvPr>
          <p:cNvSpPr/>
          <p:nvPr/>
        </p:nvSpPr>
        <p:spPr>
          <a:xfrm>
            <a:off x="4843303" y="338834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12" name="Ellipsi 111">
            <a:extLst>
              <a:ext uri="{FF2B5EF4-FFF2-40B4-BE49-F238E27FC236}">
                <a16:creationId xmlns:a16="http://schemas.microsoft.com/office/drawing/2014/main" id="{9CF87F24-2BAA-45A9-96EB-E7A6E2F2D534}"/>
              </a:ext>
            </a:extLst>
          </p:cNvPr>
          <p:cNvSpPr/>
          <p:nvPr/>
        </p:nvSpPr>
        <p:spPr>
          <a:xfrm>
            <a:off x="4962248" y="344744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13" name="Ellipsi 112">
            <a:extLst>
              <a:ext uri="{FF2B5EF4-FFF2-40B4-BE49-F238E27FC236}">
                <a16:creationId xmlns:a16="http://schemas.microsoft.com/office/drawing/2014/main" id="{A52A5ACC-B854-42F9-BCD0-8C1FC0DAF6C6}"/>
              </a:ext>
            </a:extLst>
          </p:cNvPr>
          <p:cNvSpPr/>
          <p:nvPr/>
        </p:nvSpPr>
        <p:spPr>
          <a:xfrm flipH="1">
            <a:off x="4906170" y="365048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14" name="Ellipsi 113">
            <a:extLst>
              <a:ext uri="{FF2B5EF4-FFF2-40B4-BE49-F238E27FC236}">
                <a16:creationId xmlns:a16="http://schemas.microsoft.com/office/drawing/2014/main" id="{698ADCEC-F1E8-49B0-B70D-F0A76559D0E1}"/>
              </a:ext>
            </a:extLst>
          </p:cNvPr>
          <p:cNvSpPr/>
          <p:nvPr/>
        </p:nvSpPr>
        <p:spPr>
          <a:xfrm flipH="1">
            <a:off x="4786204" y="371720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15" name="Ellipsi 114">
            <a:extLst>
              <a:ext uri="{FF2B5EF4-FFF2-40B4-BE49-F238E27FC236}">
                <a16:creationId xmlns:a16="http://schemas.microsoft.com/office/drawing/2014/main" id="{A8558C2E-6AFB-4B84-B474-3395B2B5A8DF}"/>
              </a:ext>
            </a:extLst>
          </p:cNvPr>
          <p:cNvSpPr/>
          <p:nvPr/>
        </p:nvSpPr>
        <p:spPr>
          <a:xfrm flipH="1">
            <a:off x="5007970" y="370583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16" name="Ellipsi 115">
            <a:extLst>
              <a:ext uri="{FF2B5EF4-FFF2-40B4-BE49-F238E27FC236}">
                <a16:creationId xmlns:a16="http://schemas.microsoft.com/office/drawing/2014/main" id="{035BF527-ADAE-4C67-87B5-F122B3886030}"/>
              </a:ext>
            </a:extLst>
          </p:cNvPr>
          <p:cNvSpPr/>
          <p:nvPr/>
        </p:nvSpPr>
        <p:spPr>
          <a:xfrm flipH="1">
            <a:off x="4923314" y="350264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17" name="Ellipsi 116">
            <a:extLst>
              <a:ext uri="{FF2B5EF4-FFF2-40B4-BE49-F238E27FC236}">
                <a16:creationId xmlns:a16="http://schemas.microsoft.com/office/drawing/2014/main" id="{7CDC69BE-5A87-4EC8-8D1C-7CF69186B33F}"/>
              </a:ext>
            </a:extLst>
          </p:cNvPr>
          <p:cNvSpPr/>
          <p:nvPr/>
        </p:nvSpPr>
        <p:spPr>
          <a:xfrm flipH="1">
            <a:off x="5042259" y="356174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18" name="Ellipsi 117">
            <a:extLst>
              <a:ext uri="{FF2B5EF4-FFF2-40B4-BE49-F238E27FC236}">
                <a16:creationId xmlns:a16="http://schemas.microsoft.com/office/drawing/2014/main" id="{824648EA-327A-485D-B523-2618F54485F9}"/>
              </a:ext>
            </a:extLst>
          </p:cNvPr>
          <p:cNvSpPr/>
          <p:nvPr/>
        </p:nvSpPr>
        <p:spPr>
          <a:xfrm>
            <a:off x="4075110" y="316992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19" name="Ellipsi 118">
            <a:extLst>
              <a:ext uri="{FF2B5EF4-FFF2-40B4-BE49-F238E27FC236}">
                <a16:creationId xmlns:a16="http://schemas.microsoft.com/office/drawing/2014/main" id="{20B95FFB-23A6-46A5-9FBD-E43C03DB2EAA}"/>
              </a:ext>
            </a:extLst>
          </p:cNvPr>
          <p:cNvSpPr/>
          <p:nvPr/>
        </p:nvSpPr>
        <p:spPr>
          <a:xfrm>
            <a:off x="4018010" y="322774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20" name="Ellipsi 119">
            <a:extLst>
              <a:ext uri="{FF2B5EF4-FFF2-40B4-BE49-F238E27FC236}">
                <a16:creationId xmlns:a16="http://schemas.microsoft.com/office/drawing/2014/main" id="{81BCD67F-3B5C-49F7-8E2B-07F4FE0AE824}"/>
              </a:ext>
            </a:extLst>
          </p:cNvPr>
          <p:cNvSpPr/>
          <p:nvPr/>
        </p:nvSpPr>
        <p:spPr>
          <a:xfrm>
            <a:off x="4176910" y="322527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21" name="Ellipsi 120">
            <a:extLst>
              <a:ext uri="{FF2B5EF4-FFF2-40B4-BE49-F238E27FC236}">
                <a16:creationId xmlns:a16="http://schemas.microsoft.com/office/drawing/2014/main" id="{CF636242-028C-427C-946A-7E1B4158CF64}"/>
              </a:ext>
            </a:extLst>
          </p:cNvPr>
          <p:cNvSpPr/>
          <p:nvPr/>
        </p:nvSpPr>
        <p:spPr>
          <a:xfrm>
            <a:off x="4286449" y="297737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22" name="Ellipsi 121">
            <a:extLst>
              <a:ext uri="{FF2B5EF4-FFF2-40B4-BE49-F238E27FC236}">
                <a16:creationId xmlns:a16="http://schemas.microsoft.com/office/drawing/2014/main" id="{02729E70-E226-4F16-9E0C-46830E9B0935}"/>
              </a:ext>
            </a:extLst>
          </p:cNvPr>
          <p:cNvSpPr/>
          <p:nvPr/>
        </p:nvSpPr>
        <p:spPr>
          <a:xfrm>
            <a:off x="4449829" y="2943086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23" name="Ellipsi 122">
            <a:extLst>
              <a:ext uri="{FF2B5EF4-FFF2-40B4-BE49-F238E27FC236}">
                <a16:creationId xmlns:a16="http://schemas.microsoft.com/office/drawing/2014/main" id="{C38E559E-9039-43EE-84CB-55E71313641B}"/>
              </a:ext>
            </a:extLst>
          </p:cNvPr>
          <p:cNvSpPr/>
          <p:nvPr/>
        </p:nvSpPr>
        <p:spPr>
          <a:xfrm>
            <a:off x="4092254" y="302208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24" name="Ellipsi 123">
            <a:extLst>
              <a:ext uri="{FF2B5EF4-FFF2-40B4-BE49-F238E27FC236}">
                <a16:creationId xmlns:a16="http://schemas.microsoft.com/office/drawing/2014/main" id="{237CB70A-FB38-42BA-A7F8-4C89FEE3D3CE}"/>
              </a:ext>
            </a:extLst>
          </p:cNvPr>
          <p:cNvSpPr/>
          <p:nvPr/>
        </p:nvSpPr>
        <p:spPr>
          <a:xfrm>
            <a:off x="4211199" y="308118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25" name="Ellipsi 124">
            <a:extLst>
              <a:ext uri="{FF2B5EF4-FFF2-40B4-BE49-F238E27FC236}">
                <a16:creationId xmlns:a16="http://schemas.microsoft.com/office/drawing/2014/main" id="{5424F5E1-E991-44B3-B9DC-2CA0065DFF39}"/>
              </a:ext>
            </a:extLst>
          </p:cNvPr>
          <p:cNvSpPr/>
          <p:nvPr/>
        </p:nvSpPr>
        <p:spPr>
          <a:xfrm flipH="1">
            <a:off x="4155121" y="328422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26" name="Ellipsi 125">
            <a:extLst>
              <a:ext uri="{FF2B5EF4-FFF2-40B4-BE49-F238E27FC236}">
                <a16:creationId xmlns:a16="http://schemas.microsoft.com/office/drawing/2014/main" id="{E78B8222-69C9-4FF7-880E-F394C5B81578}"/>
              </a:ext>
            </a:extLst>
          </p:cNvPr>
          <p:cNvSpPr/>
          <p:nvPr/>
        </p:nvSpPr>
        <p:spPr>
          <a:xfrm flipH="1">
            <a:off x="4098021" y="3300214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27" name="Ellipsi 126">
            <a:extLst>
              <a:ext uri="{FF2B5EF4-FFF2-40B4-BE49-F238E27FC236}">
                <a16:creationId xmlns:a16="http://schemas.microsoft.com/office/drawing/2014/main" id="{62EFED6A-1B15-45C7-B1B1-EE6DE0FCBAE0}"/>
              </a:ext>
            </a:extLst>
          </p:cNvPr>
          <p:cNvSpPr/>
          <p:nvPr/>
        </p:nvSpPr>
        <p:spPr>
          <a:xfrm flipH="1">
            <a:off x="4366459" y="309167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28" name="Ellipsi 127">
            <a:extLst>
              <a:ext uri="{FF2B5EF4-FFF2-40B4-BE49-F238E27FC236}">
                <a16:creationId xmlns:a16="http://schemas.microsoft.com/office/drawing/2014/main" id="{1D6A19D4-01E4-4E7B-80D9-F5E12389E626}"/>
              </a:ext>
            </a:extLst>
          </p:cNvPr>
          <p:cNvSpPr/>
          <p:nvPr/>
        </p:nvSpPr>
        <p:spPr>
          <a:xfrm flipH="1">
            <a:off x="4172265" y="313638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29" name="Ellipsi 128">
            <a:extLst>
              <a:ext uri="{FF2B5EF4-FFF2-40B4-BE49-F238E27FC236}">
                <a16:creationId xmlns:a16="http://schemas.microsoft.com/office/drawing/2014/main" id="{C3757402-5B54-4DF2-883B-FA92F68CF867}"/>
              </a:ext>
            </a:extLst>
          </p:cNvPr>
          <p:cNvSpPr/>
          <p:nvPr/>
        </p:nvSpPr>
        <p:spPr>
          <a:xfrm flipH="1">
            <a:off x="4291210" y="319548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0" name="Ellipsi 129">
            <a:extLst>
              <a:ext uri="{FF2B5EF4-FFF2-40B4-BE49-F238E27FC236}">
                <a16:creationId xmlns:a16="http://schemas.microsoft.com/office/drawing/2014/main" id="{0E41FC60-1820-426E-9FA4-CDDD2ACA56F8}"/>
              </a:ext>
            </a:extLst>
          </p:cNvPr>
          <p:cNvSpPr/>
          <p:nvPr/>
        </p:nvSpPr>
        <p:spPr>
          <a:xfrm>
            <a:off x="4497687" y="312958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1" name="Ellipsi 130">
            <a:extLst>
              <a:ext uri="{FF2B5EF4-FFF2-40B4-BE49-F238E27FC236}">
                <a16:creationId xmlns:a16="http://schemas.microsoft.com/office/drawing/2014/main" id="{9A52E23A-BCE9-4269-93D4-FC1B333F0C63}"/>
              </a:ext>
            </a:extLst>
          </p:cNvPr>
          <p:cNvSpPr/>
          <p:nvPr/>
        </p:nvSpPr>
        <p:spPr>
          <a:xfrm>
            <a:off x="4440587" y="318740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2" name="Ellipsi 131">
            <a:extLst>
              <a:ext uri="{FF2B5EF4-FFF2-40B4-BE49-F238E27FC236}">
                <a16:creationId xmlns:a16="http://schemas.microsoft.com/office/drawing/2014/main" id="{837A9160-3155-4E60-9FA1-1BA16D27B726}"/>
              </a:ext>
            </a:extLst>
          </p:cNvPr>
          <p:cNvSpPr/>
          <p:nvPr/>
        </p:nvSpPr>
        <p:spPr>
          <a:xfrm>
            <a:off x="4554887" y="330170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3" name="Ellipsi 132">
            <a:extLst>
              <a:ext uri="{FF2B5EF4-FFF2-40B4-BE49-F238E27FC236}">
                <a16:creationId xmlns:a16="http://schemas.microsoft.com/office/drawing/2014/main" id="{AEA6D842-37C5-43C2-8F23-38EA0B785868}"/>
              </a:ext>
            </a:extLst>
          </p:cNvPr>
          <p:cNvSpPr/>
          <p:nvPr/>
        </p:nvSpPr>
        <p:spPr>
          <a:xfrm>
            <a:off x="4599487" y="3184936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4" name="Ellipsi 133">
            <a:extLst>
              <a:ext uri="{FF2B5EF4-FFF2-40B4-BE49-F238E27FC236}">
                <a16:creationId xmlns:a16="http://schemas.microsoft.com/office/drawing/2014/main" id="{0C2DA596-4134-4150-86A7-5FE108CA0BF3}"/>
              </a:ext>
            </a:extLst>
          </p:cNvPr>
          <p:cNvSpPr/>
          <p:nvPr/>
        </p:nvSpPr>
        <p:spPr>
          <a:xfrm>
            <a:off x="4709026" y="2937034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5" name="Ellipsi 134">
            <a:extLst>
              <a:ext uri="{FF2B5EF4-FFF2-40B4-BE49-F238E27FC236}">
                <a16:creationId xmlns:a16="http://schemas.microsoft.com/office/drawing/2014/main" id="{428B95AF-94AF-424C-BB9D-5E5D1D79A215}"/>
              </a:ext>
            </a:extLst>
          </p:cNvPr>
          <p:cNvSpPr/>
          <p:nvPr/>
        </p:nvSpPr>
        <p:spPr>
          <a:xfrm>
            <a:off x="4514831" y="2981739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6" name="Ellipsi 135">
            <a:extLst>
              <a:ext uri="{FF2B5EF4-FFF2-40B4-BE49-F238E27FC236}">
                <a16:creationId xmlns:a16="http://schemas.microsoft.com/office/drawing/2014/main" id="{2D41BFC5-3AA7-4EFC-B74B-09A4B30AA85D}"/>
              </a:ext>
            </a:extLst>
          </p:cNvPr>
          <p:cNvSpPr/>
          <p:nvPr/>
        </p:nvSpPr>
        <p:spPr>
          <a:xfrm>
            <a:off x="4633776" y="304084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7" name="Ellipsi 136">
            <a:extLst>
              <a:ext uri="{FF2B5EF4-FFF2-40B4-BE49-F238E27FC236}">
                <a16:creationId xmlns:a16="http://schemas.microsoft.com/office/drawing/2014/main" id="{AC7AF9AA-28F7-473E-82F4-05D8957EEAAE}"/>
              </a:ext>
            </a:extLst>
          </p:cNvPr>
          <p:cNvSpPr/>
          <p:nvPr/>
        </p:nvSpPr>
        <p:spPr>
          <a:xfrm flipH="1">
            <a:off x="4577698" y="324388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8" name="Ellipsi 137">
            <a:extLst>
              <a:ext uri="{FF2B5EF4-FFF2-40B4-BE49-F238E27FC236}">
                <a16:creationId xmlns:a16="http://schemas.microsoft.com/office/drawing/2014/main" id="{CA12F9A4-7CC7-4061-9575-895A9E78407C}"/>
              </a:ext>
            </a:extLst>
          </p:cNvPr>
          <p:cNvSpPr/>
          <p:nvPr/>
        </p:nvSpPr>
        <p:spPr>
          <a:xfrm flipH="1">
            <a:off x="4457731" y="331060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9" name="Ellipsi 138">
            <a:extLst>
              <a:ext uri="{FF2B5EF4-FFF2-40B4-BE49-F238E27FC236}">
                <a16:creationId xmlns:a16="http://schemas.microsoft.com/office/drawing/2014/main" id="{3E9ECF7B-3F78-44CF-AE74-E57932D0447C}"/>
              </a:ext>
            </a:extLst>
          </p:cNvPr>
          <p:cNvSpPr/>
          <p:nvPr/>
        </p:nvSpPr>
        <p:spPr>
          <a:xfrm flipH="1">
            <a:off x="4679497" y="3299236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0" name="Ellipsi 139">
            <a:extLst>
              <a:ext uri="{FF2B5EF4-FFF2-40B4-BE49-F238E27FC236}">
                <a16:creationId xmlns:a16="http://schemas.microsoft.com/office/drawing/2014/main" id="{C09B3ECB-B2CB-4E7F-804C-6CE6F46055ED}"/>
              </a:ext>
            </a:extLst>
          </p:cNvPr>
          <p:cNvSpPr/>
          <p:nvPr/>
        </p:nvSpPr>
        <p:spPr>
          <a:xfrm flipH="1">
            <a:off x="4594842" y="3096039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1" name="Ellipsi 140">
            <a:extLst>
              <a:ext uri="{FF2B5EF4-FFF2-40B4-BE49-F238E27FC236}">
                <a16:creationId xmlns:a16="http://schemas.microsoft.com/office/drawing/2014/main" id="{9360247B-27EC-43B7-BAF9-78556AE96D22}"/>
              </a:ext>
            </a:extLst>
          </p:cNvPr>
          <p:cNvSpPr/>
          <p:nvPr/>
        </p:nvSpPr>
        <p:spPr>
          <a:xfrm flipH="1">
            <a:off x="4713787" y="315514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2" name="Ellipsi 141">
            <a:extLst>
              <a:ext uri="{FF2B5EF4-FFF2-40B4-BE49-F238E27FC236}">
                <a16:creationId xmlns:a16="http://schemas.microsoft.com/office/drawing/2014/main" id="{89ED2D5A-C11D-4212-8322-AEBF4DC99646}"/>
              </a:ext>
            </a:extLst>
          </p:cNvPr>
          <p:cNvSpPr/>
          <p:nvPr/>
        </p:nvSpPr>
        <p:spPr>
          <a:xfrm>
            <a:off x="5321183" y="359009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3" name="Ellipsi 142">
            <a:extLst>
              <a:ext uri="{FF2B5EF4-FFF2-40B4-BE49-F238E27FC236}">
                <a16:creationId xmlns:a16="http://schemas.microsoft.com/office/drawing/2014/main" id="{8FDADF7E-C05F-42BF-8B2D-66B0029135AD}"/>
              </a:ext>
            </a:extLst>
          </p:cNvPr>
          <p:cNvSpPr/>
          <p:nvPr/>
        </p:nvSpPr>
        <p:spPr>
          <a:xfrm>
            <a:off x="5264083" y="364791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4" name="Ellipsi 143">
            <a:extLst>
              <a:ext uri="{FF2B5EF4-FFF2-40B4-BE49-F238E27FC236}">
                <a16:creationId xmlns:a16="http://schemas.microsoft.com/office/drawing/2014/main" id="{71E43B01-DEEA-491B-9DA7-84AC0514F704}"/>
              </a:ext>
            </a:extLst>
          </p:cNvPr>
          <p:cNvSpPr/>
          <p:nvPr/>
        </p:nvSpPr>
        <p:spPr>
          <a:xfrm>
            <a:off x="5422983" y="3645448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5" name="Ellipsi 144">
            <a:extLst>
              <a:ext uri="{FF2B5EF4-FFF2-40B4-BE49-F238E27FC236}">
                <a16:creationId xmlns:a16="http://schemas.microsoft.com/office/drawing/2014/main" id="{5F06DE74-4643-4FF9-BBA0-63362FF911C7}"/>
              </a:ext>
            </a:extLst>
          </p:cNvPr>
          <p:cNvSpPr/>
          <p:nvPr/>
        </p:nvSpPr>
        <p:spPr>
          <a:xfrm>
            <a:off x="5532522" y="3397546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6" name="Ellipsi 145">
            <a:extLst>
              <a:ext uri="{FF2B5EF4-FFF2-40B4-BE49-F238E27FC236}">
                <a16:creationId xmlns:a16="http://schemas.microsoft.com/office/drawing/2014/main" id="{1AB9A064-E6B5-42C4-A4BD-B38E131946B2}"/>
              </a:ext>
            </a:extLst>
          </p:cNvPr>
          <p:cNvSpPr/>
          <p:nvPr/>
        </p:nvSpPr>
        <p:spPr>
          <a:xfrm>
            <a:off x="5695903" y="336325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7" name="Ellipsi 146">
            <a:extLst>
              <a:ext uri="{FF2B5EF4-FFF2-40B4-BE49-F238E27FC236}">
                <a16:creationId xmlns:a16="http://schemas.microsoft.com/office/drawing/2014/main" id="{3F58E1D5-27D5-4A0A-9A2E-8E2DD6AD1504}"/>
              </a:ext>
            </a:extLst>
          </p:cNvPr>
          <p:cNvSpPr/>
          <p:nvPr/>
        </p:nvSpPr>
        <p:spPr>
          <a:xfrm>
            <a:off x="5338327" y="344225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8" name="Ellipsi 147">
            <a:extLst>
              <a:ext uri="{FF2B5EF4-FFF2-40B4-BE49-F238E27FC236}">
                <a16:creationId xmlns:a16="http://schemas.microsoft.com/office/drawing/2014/main" id="{BF0F6698-A8FA-4DC3-BC58-843984DFAA8F}"/>
              </a:ext>
            </a:extLst>
          </p:cNvPr>
          <p:cNvSpPr/>
          <p:nvPr/>
        </p:nvSpPr>
        <p:spPr>
          <a:xfrm>
            <a:off x="5457272" y="350135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9" name="Ellipsi 148">
            <a:extLst>
              <a:ext uri="{FF2B5EF4-FFF2-40B4-BE49-F238E27FC236}">
                <a16:creationId xmlns:a16="http://schemas.microsoft.com/office/drawing/2014/main" id="{58F704B7-6BA1-4B19-97E6-0E911C6D297D}"/>
              </a:ext>
            </a:extLst>
          </p:cNvPr>
          <p:cNvSpPr/>
          <p:nvPr/>
        </p:nvSpPr>
        <p:spPr>
          <a:xfrm flipH="1">
            <a:off x="5401194" y="370439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0" name="Ellipsi 149">
            <a:extLst>
              <a:ext uri="{FF2B5EF4-FFF2-40B4-BE49-F238E27FC236}">
                <a16:creationId xmlns:a16="http://schemas.microsoft.com/office/drawing/2014/main" id="{B13B26DE-43B6-4746-A59E-780D5A325869}"/>
              </a:ext>
            </a:extLst>
          </p:cNvPr>
          <p:cNvSpPr/>
          <p:nvPr/>
        </p:nvSpPr>
        <p:spPr>
          <a:xfrm flipH="1">
            <a:off x="5344094" y="372038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1" name="Ellipsi 150">
            <a:extLst>
              <a:ext uri="{FF2B5EF4-FFF2-40B4-BE49-F238E27FC236}">
                <a16:creationId xmlns:a16="http://schemas.microsoft.com/office/drawing/2014/main" id="{BF1034B2-50F2-4909-B9A3-B810736B0312}"/>
              </a:ext>
            </a:extLst>
          </p:cNvPr>
          <p:cNvSpPr/>
          <p:nvPr/>
        </p:nvSpPr>
        <p:spPr>
          <a:xfrm flipH="1">
            <a:off x="5612533" y="3511846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2" name="Ellipsi 151">
            <a:extLst>
              <a:ext uri="{FF2B5EF4-FFF2-40B4-BE49-F238E27FC236}">
                <a16:creationId xmlns:a16="http://schemas.microsoft.com/office/drawing/2014/main" id="{FBFC87C9-0758-4E52-B5CD-4C10E8EE50EE}"/>
              </a:ext>
            </a:extLst>
          </p:cNvPr>
          <p:cNvSpPr/>
          <p:nvPr/>
        </p:nvSpPr>
        <p:spPr>
          <a:xfrm flipH="1">
            <a:off x="5418338" y="355655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3" name="Ellipsi 152">
            <a:extLst>
              <a:ext uri="{FF2B5EF4-FFF2-40B4-BE49-F238E27FC236}">
                <a16:creationId xmlns:a16="http://schemas.microsoft.com/office/drawing/2014/main" id="{B9E31F08-B5A1-4D69-A527-88117CCC9917}"/>
              </a:ext>
            </a:extLst>
          </p:cNvPr>
          <p:cNvSpPr/>
          <p:nvPr/>
        </p:nvSpPr>
        <p:spPr>
          <a:xfrm flipH="1">
            <a:off x="5537283" y="361565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4" name="Ellipsi 153">
            <a:extLst>
              <a:ext uri="{FF2B5EF4-FFF2-40B4-BE49-F238E27FC236}">
                <a16:creationId xmlns:a16="http://schemas.microsoft.com/office/drawing/2014/main" id="{087FD7D8-14E4-4249-BC0B-88164B6DD09D}"/>
              </a:ext>
            </a:extLst>
          </p:cNvPr>
          <p:cNvSpPr/>
          <p:nvPr/>
        </p:nvSpPr>
        <p:spPr>
          <a:xfrm>
            <a:off x="5743760" y="354975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5" name="Ellipsi 154">
            <a:extLst>
              <a:ext uri="{FF2B5EF4-FFF2-40B4-BE49-F238E27FC236}">
                <a16:creationId xmlns:a16="http://schemas.microsoft.com/office/drawing/2014/main" id="{263084CC-05E7-4DB6-9D56-8E1C0220322C}"/>
              </a:ext>
            </a:extLst>
          </p:cNvPr>
          <p:cNvSpPr/>
          <p:nvPr/>
        </p:nvSpPr>
        <p:spPr>
          <a:xfrm>
            <a:off x="5686660" y="360757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6" name="Ellipsi 155">
            <a:extLst>
              <a:ext uri="{FF2B5EF4-FFF2-40B4-BE49-F238E27FC236}">
                <a16:creationId xmlns:a16="http://schemas.microsoft.com/office/drawing/2014/main" id="{C75A3E2C-5383-4180-928B-6B5D0620B7C1}"/>
              </a:ext>
            </a:extLst>
          </p:cNvPr>
          <p:cNvSpPr/>
          <p:nvPr/>
        </p:nvSpPr>
        <p:spPr>
          <a:xfrm>
            <a:off x="5800960" y="372187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7" name="Ellipsi 156">
            <a:extLst>
              <a:ext uri="{FF2B5EF4-FFF2-40B4-BE49-F238E27FC236}">
                <a16:creationId xmlns:a16="http://schemas.microsoft.com/office/drawing/2014/main" id="{0BB4F014-D5AF-40FE-920A-3D0B0BE4AE61}"/>
              </a:ext>
            </a:extLst>
          </p:cNvPr>
          <p:cNvSpPr/>
          <p:nvPr/>
        </p:nvSpPr>
        <p:spPr>
          <a:xfrm>
            <a:off x="5845560" y="360510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8" name="Ellipsi 157">
            <a:extLst>
              <a:ext uri="{FF2B5EF4-FFF2-40B4-BE49-F238E27FC236}">
                <a16:creationId xmlns:a16="http://schemas.microsoft.com/office/drawing/2014/main" id="{F9E8B08D-742D-487B-8931-5F6B73BDB2DE}"/>
              </a:ext>
            </a:extLst>
          </p:cNvPr>
          <p:cNvSpPr/>
          <p:nvPr/>
        </p:nvSpPr>
        <p:spPr>
          <a:xfrm>
            <a:off x="5955099" y="335720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9" name="Ellipsi 158">
            <a:extLst>
              <a:ext uri="{FF2B5EF4-FFF2-40B4-BE49-F238E27FC236}">
                <a16:creationId xmlns:a16="http://schemas.microsoft.com/office/drawing/2014/main" id="{1F6518AD-2A96-4D55-AA1E-565167E49D84}"/>
              </a:ext>
            </a:extLst>
          </p:cNvPr>
          <p:cNvSpPr/>
          <p:nvPr/>
        </p:nvSpPr>
        <p:spPr>
          <a:xfrm>
            <a:off x="5760904" y="340191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60" name="Ellipsi 159">
            <a:extLst>
              <a:ext uri="{FF2B5EF4-FFF2-40B4-BE49-F238E27FC236}">
                <a16:creationId xmlns:a16="http://schemas.microsoft.com/office/drawing/2014/main" id="{60460ED1-FD13-4793-9931-E671A7D5AA81}"/>
              </a:ext>
            </a:extLst>
          </p:cNvPr>
          <p:cNvSpPr/>
          <p:nvPr/>
        </p:nvSpPr>
        <p:spPr>
          <a:xfrm>
            <a:off x="5879849" y="346101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61" name="Ellipsi 160">
            <a:extLst>
              <a:ext uri="{FF2B5EF4-FFF2-40B4-BE49-F238E27FC236}">
                <a16:creationId xmlns:a16="http://schemas.microsoft.com/office/drawing/2014/main" id="{501154CF-812C-4367-96FB-26A55885A9AB}"/>
              </a:ext>
            </a:extLst>
          </p:cNvPr>
          <p:cNvSpPr/>
          <p:nvPr/>
        </p:nvSpPr>
        <p:spPr>
          <a:xfrm flipH="1">
            <a:off x="5823771" y="366405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62" name="Ellipsi 161">
            <a:extLst>
              <a:ext uri="{FF2B5EF4-FFF2-40B4-BE49-F238E27FC236}">
                <a16:creationId xmlns:a16="http://schemas.microsoft.com/office/drawing/2014/main" id="{DF44F54F-103A-4339-A410-09F29CC12627}"/>
              </a:ext>
            </a:extLst>
          </p:cNvPr>
          <p:cNvSpPr/>
          <p:nvPr/>
        </p:nvSpPr>
        <p:spPr>
          <a:xfrm flipH="1">
            <a:off x="5703805" y="373077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63" name="Ellipsi 162">
            <a:extLst>
              <a:ext uri="{FF2B5EF4-FFF2-40B4-BE49-F238E27FC236}">
                <a16:creationId xmlns:a16="http://schemas.microsoft.com/office/drawing/2014/main" id="{1CEFA746-6C5E-477C-B8DF-EB57675D1986}"/>
              </a:ext>
            </a:extLst>
          </p:cNvPr>
          <p:cNvSpPr/>
          <p:nvPr/>
        </p:nvSpPr>
        <p:spPr>
          <a:xfrm flipH="1">
            <a:off x="5925571" y="371940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64" name="Ellipsi 163">
            <a:extLst>
              <a:ext uri="{FF2B5EF4-FFF2-40B4-BE49-F238E27FC236}">
                <a16:creationId xmlns:a16="http://schemas.microsoft.com/office/drawing/2014/main" id="{CACC8E34-98BA-433E-84EE-3AEFA6A32B39}"/>
              </a:ext>
            </a:extLst>
          </p:cNvPr>
          <p:cNvSpPr/>
          <p:nvPr/>
        </p:nvSpPr>
        <p:spPr>
          <a:xfrm flipH="1">
            <a:off x="5840915" y="351621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65" name="Ellipsi 164">
            <a:extLst>
              <a:ext uri="{FF2B5EF4-FFF2-40B4-BE49-F238E27FC236}">
                <a16:creationId xmlns:a16="http://schemas.microsoft.com/office/drawing/2014/main" id="{E0EB55C1-8E37-46A9-B6E7-32B6B03B77BD}"/>
              </a:ext>
            </a:extLst>
          </p:cNvPr>
          <p:cNvSpPr/>
          <p:nvPr/>
        </p:nvSpPr>
        <p:spPr>
          <a:xfrm flipH="1">
            <a:off x="5959860" y="357531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66" name="Ellipsi 165">
            <a:extLst>
              <a:ext uri="{FF2B5EF4-FFF2-40B4-BE49-F238E27FC236}">
                <a16:creationId xmlns:a16="http://schemas.microsoft.com/office/drawing/2014/main" id="{237DDE39-63D4-495B-A048-45393F0157AC}"/>
              </a:ext>
            </a:extLst>
          </p:cNvPr>
          <p:cNvSpPr/>
          <p:nvPr/>
        </p:nvSpPr>
        <p:spPr>
          <a:xfrm>
            <a:off x="5537021" y="318237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67" name="Ellipsi 166">
            <a:extLst>
              <a:ext uri="{FF2B5EF4-FFF2-40B4-BE49-F238E27FC236}">
                <a16:creationId xmlns:a16="http://schemas.microsoft.com/office/drawing/2014/main" id="{1AEE83AC-FF3A-4157-ADBF-71565D043079}"/>
              </a:ext>
            </a:extLst>
          </p:cNvPr>
          <p:cNvSpPr/>
          <p:nvPr/>
        </p:nvSpPr>
        <p:spPr>
          <a:xfrm>
            <a:off x="5479921" y="324019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68" name="Ellipsi 167">
            <a:extLst>
              <a:ext uri="{FF2B5EF4-FFF2-40B4-BE49-F238E27FC236}">
                <a16:creationId xmlns:a16="http://schemas.microsoft.com/office/drawing/2014/main" id="{66560988-4C94-4D8B-B6D0-5BFFAFB73536}"/>
              </a:ext>
            </a:extLst>
          </p:cNvPr>
          <p:cNvSpPr/>
          <p:nvPr/>
        </p:nvSpPr>
        <p:spPr>
          <a:xfrm>
            <a:off x="5638821" y="3237725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69" name="Ellipsi 168">
            <a:extLst>
              <a:ext uri="{FF2B5EF4-FFF2-40B4-BE49-F238E27FC236}">
                <a16:creationId xmlns:a16="http://schemas.microsoft.com/office/drawing/2014/main" id="{0C5536F7-FA10-4134-996A-2E74D75E65C9}"/>
              </a:ext>
            </a:extLst>
          </p:cNvPr>
          <p:cNvSpPr/>
          <p:nvPr/>
        </p:nvSpPr>
        <p:spPr>
          <a:xfrm>
            <a:off x="5748360" y="298982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70" name="Ellipsi 169">
            <a:extLst>
              <a:ext uri="{FF2B5EF4-FFF2-40B4-BE49-F238E27FC236}">
                <a16:creationId xmlns:a16="http://schemas.microsoft.com/office/drawing/2014/main" id="{70FFAA6F-B348-4EBF-BE54-35C45FF5CCE9}"/>
              </a:ext>
            </a:extLst>
          </p:cNvPr>
          <p:cNvSpPr/>
          <p:nvPr/>
        </p:nvSpPr>
        <p:spPr>
          <a:xfrm>
            <a:off x="5911741" y="2955534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71" name="Ellipsi 170">
            <a:extLst>
              <a:ext uri="{FF2B5EF4-FFF2-40B4-BE49-F238E27FC236}">
                <a16:creationId xmlns:a16="http://schemas.microsoft.com/office/drawing/2014/main" id="{87AC82AA-3D2E-458A-A7D9-88A2D7DAB43B}"/>
              </a:ext>
            </a:extLst>
          </p:cNvPr>
          <p:cNvSpPr/>
          <p:nvPr/>
        </p:nvSpPr>
        <p:spPr>
          <a:xfrm>
            <a:off x="5554165" y="3034528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72" name="Ellipsi 171">
            <a:extLst>
              <a:ext uri="{FF2B5EF4-FFF2-40B4-BE49-F238E27FC236}">
                <a16:creationId xmlns:a16="http://schemas.microsoft.com/office/drawing/2014/main" id="{76A22B2D-099A-4CA9-B5E6-582A727D16AC}"/>
              </a:ext>
            </a:extLst>
          </p:cNvPr>
          <p:cNvSpPr/>
          <p:nvPr/>
        </p:nvSpPr>
        <p:spPr>
          <a:xfrm>
            <a:off x="5673110" y="309363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73" name="Ellipsi 172">
            <a:extLst>
              <a:ext uri="{FF2B5EF4-FFF2-40B4-BE49-F238E27FC236}">
                <a16:creationId xmlns:a16="http://schemas.microsoft.com/office/drawing/2014/main" id="{C50DDD8E-9C39-47A8-98B3-C757489C2B9F}"/>
              </a:ext>
            </a:extLst>
          </p:cNvPr>
          <p:cNvSpPr/>
          <p:nvPr/>
        </p:nvSpPr>
        <p:spPr>
          <a:xfrm flipH="1">
            <a:off x="5617032" y="329667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74" name="Ellipsi 173">
            <a:extLst>
              <a:ext uri="{FF2B5EF4-FFF2-40B4-BE49-F238E27FC236}">
                <a16:creationId xmlns:a16="http://schemas.microsoft.com/office/drawing/2014/main" id="{8FD9C49D-C6BF-4589-8B86-A5FE0B9A37B7}"/>
              </a:ext>
            </a:extLst>
          </p:cNvPr>
          <p:cNvSpPr/>
          <p:nvPr/>
        </p:nvSpPr>
        <p:spPr>
          <a:xfrm flipH="1">
            <a:off x="5559932" y="3312662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75" name="Ellipsi 174">
            <a:extLst>
              <a:ext uri="{FF2B5EF4-FFF2-40B4-BE49-F238E27FC236}">
                <a16:creationId xmlns:a16="http://schemas.microsoft.com/office/drawing/2014/main" id="{643518BB-79F8-42FE-9E0E-76129CC2DD3F}"/>
              </a:ext>
            </a:extLst>
          </p:cNvPr>
          <p:cNvSpPr/>
          <p:nvPr/>
        </p:nvSpPr>
        <p:spPr>
          <a:xfrm flipH="1">
            <a:off x="5828371" y="310412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76" name="Ellipsi 175">
            <a:extLst>
              <a:ext uri="{FF2B5EF4-FFF2-40B4-BE49-F238E27FC236}">
                <a16:creationId xmlns:a16="http://schemas.microsoft.com/office/drawing/2014/main" id="{DA32E1FF-60EE-4579-87E8-5D972419A13A}"/>
              </a:ext>
            </a:extLst>
          </p:cNvPr>
          <p:cNvSpPr/>
          <p:nvPr/>
        </p:nvSpPr>
        <p:spPr>
          <a:xfrm flipH="1">
            <a:off x="5634176" y="3148828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77" name="Ellipsi 176">
            <a:extLst>
              <a:ext uri="{FF2B5EF4-FFF2-40B4-BE49-F238E27FC236}">
                <a16:creationId xmlns:a16="http://schemas.microsoft.com/office/drawing/2014/main" id="{62DDC376-7523-40EF-811D-B7EBEF6C58E2}"/>
              </a:ext>
            </a:extLst>
          </p:cNvPr>
          <p:cNvSpPr/>
          <p:nvPr/>
        </p:nvSpPr>
        <p:spPr>
          <a:xfrm flipH="1">
            <a:off x="5753121" y="3207930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78" name="Ellipsi 177">
            <a:extLst>
              <a:ext uri="{FF2B5EF4-FFF2-40B4-BE49-F238E27FC236}">
                <a16:creationId xmlns:a16="http://schemas.microsoft.com/office/drawing/2014/main" id="{84378F03-FDC7-4CEC-8F13-3687A2144EED}"/>
              </a:ext>
            </a:extLst>
          </p:cNvPr>
          <p:cNvSpPr/>
          <p:nvPr/>
        </p:nvSpPr>
        <p:spPr>
          <a:xfrm>
            <a:off x="5959598" y="3142028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79" name="Ellipsi 178">
            <a:extLst>
              <a:ext uri="{FF2B5EF4-FFF2-40B4-BE49-F238E27FC236}">
                <a16:creationId xmlns:a16="http://schemas.microsoft.com/office/drawing/2014/main" id="{8E830BD2-5D39-4A8B-AD30-85F646044208}"/>
              </a:ext>
            </a:extLst>
          </p:cNvPr>
          <p:cNvSpPr/>
          <p:nvPr/>
        </p:nvSpPr>
        <p:spPr>
          <a:xfrm>
            <a:off x="5902498" y="3199848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80" name="Ellipsi 179">
            <a:extLst>
              <a:ext uri="{FF2B5EF4-FFF2-40B4-BE49-F238E27FC236}">
                <a16:creationId xmlns:a16="http://schemas.microsoft.com/office/drawing/2014/main" id="{48CB24E2-2C53-4A0B-A09A-1082CB1BF674}"/>
              </a:ext>
            </a:extLst>
          </p:cNvPr>
          <p:cNvSpPr/>
          <p:nvPr/>
        </p:nvSpPr>
        <p:spPr>
          <a:xfrm>
            <a:off x="6016798" y="3314148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81" name="Ellipsi 180">
            <a:extLst>
              <a:ext uri="{FF2B5EF4-FFF2-40B4-BE49-F238E27FC236}">
                <a16:creationId xmlns:a16="http://schemas.microsoft.com/office/drawing/2014/main" id="{03D592DD-0560-40F2-9D52-9B45F8367C63}"/>
              </a:ext>
            </a:extLst>
          </p:cNvPr>
          <p:cNvSpPr/>
          <p:nvPr/>
        </p:nvSpPr>
        <p:spPr>
          <a:xfrm>
            <a:off x="6061398" y="319738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82" name="Ellipsi 181">
            <a:extLst>
              <a:ext uri="{FF2B5EF4-FFF2-40B4-BE49-F238E27FC236}">
                <a16:creationId xmlns:a16="http://schemas.microsoft.com/office/drawing/2014/main" id="{D665BDAB-6C90-46B1-9383-318BD196168A}"/>
              </a:ext>
            </a:extLst>
          </p:cNvPr>
          <p:cNvSpPr/>
          <p:nvPr/>
        </p:nvSpPr>
        <p:spPr>
          <a:xfrm>
            <a:off x="6170937" y="294948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83" name="Ellipsi 182">
            <a:extLst>
              <a:ext uri="{FF2B5EF4-FFF2-40B4-BE49-F238E27FC236}">
                <a16:creationId xmlns:a16="http://schemas.microsoft.com/office/drawing/2014/main" id="{D42F15E5-0215-42DE-AE29-5002FEE03518}"/>
              </a:ext>
            </a:extLst>
          </p:cNvPr>
          <p:cNvSpPr/>
          <p:nvPr/>
        </p:nvSpPr>
        <p:spPr>
          <a:xfrm>
            <a:off x="5976742" y="299418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84" name="Ellipsi 183">
            <a:extLst>
              <a:ext uri="{FF2B5EF4-FFF2-40B4-BE49-F238E27FC236}">
                <a16:creationId xmlns:a16="http://schemas.microsoft.com/office/drawing/2014/main" id="{8BBA149E-5B9B-4038-8054-3D804413817B}"/>
              </a:ext>
            </a:extLst>
          </p:cNvPr>
          <p:cNvSpPr/>
          <p:nvPr/>
        </p:nvSpPr>
        <p:spPr>
          <a:xfrm>
            <a:off x="6095687" y="3053288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85" name="Ellipsi 184">
            <a:extLst>
              <a:ext uri="{FF2B5EF4-FFF2-40B4-BE49-F238E27FC236}">
                <a16:creationId xmlns:a16="http://schemas.microsoft.com/office/drawing/2014/main" id="{92AA8086-7B33-4502-9F67-4431421B4ABF}"/>
              </a:ext>
            </a:extLst>
          </p:cNvPr>
          <p:cNvSpPr/>
          <p:nvPr/>
        </p:nvSpPr>
        <p:spPr>
          <a:xfrm flipH="1">
            <a:off x="6039609" y="3256328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86" name="Ellipsi 185">
            <a:extLst>
              <a:ext uri="{FF2B5EF4-FFF2-40B4-BE49-F238E27FC236}">
                <a16:creationId xmlns:a16="http://schemas.microsoft.com/office/drawing/2014/main" id="{5903DBE2-E45C-4C81-BC09-BA8B1499BAA7}"/>
              </a:ext>
            </a:extLst>
          </p:cNvPr>
          <p:cNvSpPr/>
          <p:nvPr/>
        </p:nvSpPr>
        <p:spPr>
          <a:xfrm flipH="1">
            <a:off x="5919643" y="332304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87" name="Ellipsi 186">
            <a:extLst>
              <a:ext uri="{FF2B5EF4-FFF2-40B4-BE49-F238E27FC236}">
                <a16:creationId xmlns:a16="http://schemas.microsoft.com/office/drawing/2014/main" id="{424957C4-4343-43BE-9B36-F52B356537B9}"/>
              </a:ext>
            </a:extLst>
          </p:cNvPr>
          <p:cNvSpPr/>
          <p:nvPr/>
        </p:nvSpPr>
        <p:spPr>
          <a:xfrm flipH="1">
            <a:off x="6141409" y="3311683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88" name="Ellipsi 187">
            <a:extLst>
              <a:ext uri="{FF2B5EF4-FFF2-40B4-BE49-F238E27FC236}">
                <a16:creationId xmlns:a16="http://schemas.microsoft.com/office/drawing/2014/main" id="{901D5415-9E58-4C60-9957-722782274788}"/>
              </a:ext>
            </a:extLst>
          </p:cNvPr>
          <p:cNvSpPr/>
          <p:nvPr/>
        </p:nvSpPr>
        <p:spPr>
          <a:xfrm flipH="1">
            <a:off x="6056753" y="3108487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89" name="Ellipsi 188">
            <a:extLst>
              <a:ext uri="{FF2B5EF4-FFF2-40B4-BE49-F238E27FC236}">
                <a16:creationId xmlns:a16="http://schemas.microsoft.com/office/drawing/2014/main" id="{D7FCFB1C-9439-4D3C-90ED-9C08803BA3C2}"/>
              </a:ext>
            </a:extLst>
          </p:cNvPr>
          <p:cNvSpPr/>
          <p:nvPr/>
        </p:nvSpPr>
        <p:spPr>
          <a:xfrm flipH="1">
            <a:off x="6175698" y="3167588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90" name="Ellipsi 189">
            <a:extLst>
              <a:ext uri="{FF2B5EF4-FFF2-40B4-BE49-F238E27FC236}">
                <a16:creationId xmlns:a16="http://schemas.microsoft.com/office/drawing/2014/main" id="{13CD0FA9-BB59-48CA-877B-BA6E8FE120A9}"/>
              </a:ext>
            </a:extLst>
          </p:cNvPr>
          <p:cNvSpPr/>
          <p:nvPr/>
        </p:nvSpPr>
        <p:spPr>
          <a:xfrm flipH="1">
            <a:off x="4654088" y="3714514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2049" name="Suorakulmio 2048">
            <a:extLst>
              <a:ext uri="{FF2B5EF4-FFF2-40B4-BE49-F238E27FC236}">
                <a16:creationId xmlns:a16="http://schemas.microsoft.com/office/drawing/2014/main" id="{F403905F-DF20-48D8-9139-A7DB36281C33}"/>
              </a:ext>
            </a:extLst>
          </p:cNvPr>
          <p:cNvSpPr/>
          <p:nvPr/>
        </p:nvSpPr>
        <p:spPr>
          <a:xfrm>
            <a:off x="4070824" y="3854444"/>
            <a:ext cx="23278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dirty="0">
                <a:solidFill>
                  <a:schemeClr val="accent1"/>
                </a:solidFill>
                <a:latin typeface="Arial Body"/>
              </a:rPr>
              <a:t>tihkupisaroiden halkaisija &lt; 0,5 mm </a:t>
            </a:r>
            <a:endParaRPr lang="fi-FI" sz="1050" dirty="0"/>
          </a:p>
        </p:txBody>
      </p:sp>
      <p:sp>
        <p:nvSpPr>
          <p:cNvPr id="192" name="Ellipsi 191">
            <a:extLst>
              <a:ext uri="{FF2B5EF4-FFF2-40B4-BE49-F238E27FC236}">
                <a16:creationId xmlns:a16="http://schemas.microsoft.com/office/drawing/2014/main" id="{FF742BEA-FDD9-4AB8-94FE-C67A36435CEF}"/>
              </a:ext>
            </a:extLst>
          </p:cNvPr>
          <p:cNvSpPr/>
          <p:nvPr/>
        </p:nvSpPr>
        <p:spPr>
          <a:xfrm>
            <a:off x="4217400" y="340385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93" name="Ellipsi 192">
            <a:extLst>
              <a:ext uri="{FF2B5EF4-FFF2-40B4-BE49-F238E27FC236}">
                <a16:creationId xmlns:a16="http://schemas.microsoft.com/office/drawing/2014/main" id="{C3D2AF0B-5AAD-4302-9108-11310C292F4F}"/>
              </a:ext>
            </a:extLst>
          </p:cNvPr>
          <p:cNvSpPr/>
          <p:nvPr/>
        </p:nvSpPr>
        <p:spPr>
          <a:xfrm>
            <a:off x="4160300" y="346167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94" name="Ellipsi 193">
            <a:extLst>
              <a:ext uri="{FF2B5EF4-FFF2-40B4-BE49-F238E27FC236}">
                <a16:creationId xmlns:a16="http://schemas.microsoft.com/office/drawing/2014/main" id="{CAE98DBD-DB0B-4B6F-9B28-3C2F282DAAEE}"/>
              </a:ext>
            </a:extLst>
          </p:cNvPr>
          <p:cNvSpPr/>
          <p:nvPr/>
        </p:nvSpPr>
        <p:spPr>
          <a:xfrm>
            <a:off x="4319200" y="3459206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95" name="Ellipsi 194">
            <a:extLst>
              <a:ext uri="{FF2B5EF4-FFF2-40B4-BE49-F238E27FC236}">
                <a16:creationId xmlns:a16="http://schemas.microsoft.com/office/drawing/2014/main" id="{388AB090-C54F-4DA1-B046-8E3F318FAA5D}"/>
              </a:ext>
            </a:extLst>
          </p:cNvPr>
          <p:cNvSpPr/>
          <p:nvPr/>
        </p:nvSpPr>
        <p:spPr>
          <a:xfrm flipH="1">
            <a:off x="4297411" y="3518151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96" name="Ellipsi 195">
            <a:extLst>
              <a:ext uri="{FF2B5EF4-FFF2-40B4-BE49-F238E27FC236}">
                <a16:creationId xmlns:a16="http://schemas.microsoft.com/office/drawing/2014/main" id="{F804DCF9-14AB-487C-97C0-D7FC5E4E0714}"/>
              </a:ext>
            </a:extLst>
          </p:cNvPr>
          <p:cNvSpPr/>
          <p:nvPr/>
        </p:nvSpPr>
        <p:spPr>
          <a:xfrm flipH="1">
            <a:off x="4314555" y="3370309"/>
            <a:ext cx="34289" cy="34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</p:spTree>
    <p:extLst>
      <p:ext uri="{BB962C8B-B14F-4D97-AF65-F5344CB8AC3E}">
        <p14:creationId xmlns:p14="http://schemas.microsoft.com/office/powerpoint/2010/main" val="323439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7.10.2015</a:t>
            </a:r>
          </a:p>
        </p:txBody>
      </p:sp>
      <p:pic>
        <p:nvPicPr>
          <p:cNvPr id="9" name="Picture 2" descr="Frozen Wiper Bl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646" y="1816941"/>
            <a:ext cx="5357446" cy="31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05459" y="670308"/>
            <a:ext cx="6863048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50" dirty="0">
                <a:solidFill>
                  <a:schemeClr val="accent1"/>
                </a:solidFill>
              </a:rPr>
              <a:t>Jäätävän sateen tapaan jäätävä tihku muodostaa jääpeitteitä ja iljannetta, heikko tihku kuitenkin melko hitaasti.</a:t>
            </a:r>
          </a:p>
          <a:p>
            <a:endParaRPr lang="fi-FI" sz="1050" dirty="0">
              <a:solidFill>
                <a:schemeClr val="accent1"/>
              </a:solidFill>
            </a:endParaRPr>
          </a:p>
          <a:p>
            <a:r>
              <a:rPr lang="fi-FI" sz="1050" dirty="0">
                <a:solidFill>
                  <a:schemeClr val="accent1"/>
                </a:solidFill>
              </a:rPr>
              <a:t>Petollista, koska sade voi olla huomaamatonta ja jatkua pitkään ja ohutkin jääkerros voi aiheuttaa hyvin liukkaan ”pääkallokelin”.</a:t>
            </a:r>
          </a:p>
          <a:p>
            <a:endParaRPr lang="fi-FI" sz="1050" dirty="0">
              <a:solidFill>
                <a:schemeClr val="accent1"/>
              </a:solidFill>
            </a:endParaRPr>
          </a:p>
          <a:p>
            <a:r>
              <a:rPr lang="fi-FI" sz="1050" dirty="0">
                <a:solidFill>
                  <a:schemeClr val="accent1"/>
                </a:solidFill>
              </a:rPr>
              <a:t>Tyypillisesti melko kirkasta mutta hieman kuviolasin kaltaista jäätä.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i-FI" sz="1125" b="1" dirty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C6B8F67-5171-4C99-B85C-782041BDA6B7}"/>
              </a:ext>
            </a:extLst>
          </p:cNvPr>
          <p:cNvSpPr/>
          <p:nvPr/>
        </p:nvSpPr>
        <p:spPr>
          <a:xfrm>
            <a:off x="3357093" y="213093"/>
            <a:ext cx="6558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1"/>
                </a:solidFill>
                <a:latin typeface="+mj-lt"/>
              </a:rPr>
              <a:t>Jäätävä </a:t>
            </a:r>
            <a:r>
              <a:rPr lang="fi-FI" sz="1800" kern="0" dirty="0">
                <a:solidFill>
                  <a:schemeClr val="accent1"/>
                </a:solidFill>
                <a:latin typeface="+mj-lt"/>
              </a:rPr>
              <a:t>tihkusade (FZDZ)</a:t>
            </a:r>
          </a:p>
        </p:txBody>
      </p:sp>
    </p:spTree>
    <p:extLst>
      <p:ext uri="{BB962C8B-B14F-4D97-AF65-F5344CB8AC3E}">
        <p14:creationId xmlns:p14="http://schemas.microsoft.com/office/powerpoint/2010/main" val="1500792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7.10.2015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BC6B8F67-5171-4C99-B85C-782041BDA6B7}"/>
              </a:ext>
            </a:extLst>
          </p:cNvPr>
          <p:cNvSpPr/>
          <p:nvPr/>
        </p:nvSpPr>
        <p:spPr>
          <a:xfrm>
            <a:off x="1050526" y="1089517"/>
            <a:ext cx="6558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1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fi-FI" sz="1800" dirty="0">
                <a:solidFill>
                  <a:schemeClr val="accent1"/>
                </a:solidFill>
                <a:latin typeface="+mj-lt"/>
              </a:rPr>
              <a:t>Lumijyväset </a:t>
            </a:r>
            <a:r>
              <a:rPr lang="fi-FI" sz="1800" kern="0" dirty="0">
                <a:solidFill>
                  <a:schemeClr val="accent1"/>
                </a:solidFill>
                <a:latin typeface="+mj-lt"/>
              </a:rPr>
              <a:t>(</a:t>
            </a:r>
            <a:r>
              <a:rPr lang="fi-FI" sz="1800" kern="0" dirty="0" err="1">
                <a:solidFill>
                  <a:schemeClr val="accent1"/>
                </a:solidFill>
                <a:latin typeface="+mj-lt"/>
              </a:rPr>
              <a:t>snow</a:t>
            </a:r>
            <a:r>
              <a:rPr lang="fi-FI" sz="1800" kern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fi-FI" sz="1800" kern="0" dirty="0" err="1">
                <a:solidFill>
                  <a:schemeClr val="accent1"/>
                </a:solidFill>
                <a:latin typeface="+mj-lt"/>
              </a:rPr>
              <a:t>grains</a:t>
            </a:r>
            <a:r>
              <a:rPr lang="fi-FI" sz="1800" kern="0" dirty="0">
                <a:solidFill>
                  <a:schemeClr val="accent1"/>
                </a:solidFill>
                <a:latin typeface="+mj-lt"/>
              </a:rPr>
              <a:t>, SG)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38E240BC-179E-4AD8-80F7-CF31AC671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84" y="2102814"/>
            <a:ext cx="4735364" cy="2938294"/>
          </a:xfrm>
          <a:prstGeom prst="rect">
            <a:avLst/>
          </a:prstGeom>
        </p:spPr>
      </p:pic>
      <p:pic>
        <p:nvPicPr>
          <p:cNvPr id="11" name="Picture 8" descr="https://encrypted-tbn3.gstatic.com/images?q=tbn:ANd9GcT1ueRpGjRyfnHDO3cjmVttXlujYPgNI71rYRWpIyrANEdURCV8CQ">
            <a:extLst>
              <a:ext uri="{FF2B5EF4-FFF2-40B4-BE49-F238E27FC236}">
                <a16:creationId xmlns:a16="http://schemas.microsoft.com/office/drawing/2014/main" id="{E6213960-96F1-4A76-B353-E429EE179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795" y="2280681"/>
            <a:ext cx="1866866" cy="24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B3B99F35-9C24-43EC-A571-B5A51D73FCB0}"/>
              </a:ext>
            </a:extLst>
          </p:cNvPr>
          <p:cNvSpPr/>
          <p:nvPr/>
        </p:nvSpPr>
        <p:spPr>
          <a:xfrm>
            <a:off x="1391477" y="298062"/>
            <a:ext cx="5638533" cy="750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1125" b="1" dirty="0">
              <a:latin typeface="Arial Body"/>
            </a:endParaRPr>
          </a:p>
          <a:p>
            <a:r>
              <a:rPr lang="fi-FI" sz="1050" dirty="0">
                <a:solidFill>
                  <a:schemeClr val="accent1"/>
                </a:solidFill>
              </a:rPr>
              <a:t>Mikäli sumupilveen pääsee syntymään jääkiteitä tai niitä putoaa siihen ylemmästä pilvestä: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050" kern="0" dirty="0">
                <a:solidFill>
                  <a:schemeClr val="accent1"/>
                </a:solidFill>
              </a:rPr>
              <a:t>ylikyllästynyt St-pilvessä oleva vesihöyry härmistyy niihin suoraan jääksi ja / tai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050" kern="0" dirty="0">
                <a:solidFill>
                  <a:schemeClr val="accent1"/>
                </a:solidFill>
              </a:rPr>
              <a:t>alijäähtyneet pilvipisarat kertyvät niihin huurteena </a:t>
            </a:r>
          </a:p>
        </p:txBody>
      </p:sp>
      <p:pic>
        <p:nvPicPr>
          <p:cNvPr id="12" name="Picture 10" descr="http://wolstanton.org.uk/web_weather/images_weather/symSnowGrain.gif">
            <a:extLst>
              <a:ext uri="{FF2B5EF4-FFF2-40B4-BE49-F238E27FC236}">
                <a16:creationId xmlns:a16="http://schemas.microsoft.com/office/drawing/2014/main" id="{824862B1-3F6D-4227-B3D5-34C4FD4B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951" y="1029310"/>
            <a:ext cx="898426" cy="55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337E01CA-1224-461F-A668-A2E5D8F33EBD}"/>
              </a:ext>
            </a:extLst>
          </p:cNvPr>
          <p:cNvSpPr/>
          <p:nvPr/>
        </p:nvSpPr>
        <p:spPr>
          <a:xfrm>
            <a:off x="1391477" y="1465474"/>
            <a:ext cx="65588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050" dirty="0">
                <a:solidFill>
                  <a:schemeClr val="accent1"/>
                </a:solidFill>
              </a:rPr>
              <a:t>yleinen lumisadetyyppi Suomessa, mutta merkittävä lumikertymä vaatisi sateen jatkumista melko pitkään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050" kern="0" dirty="0">
                <a:solidFill>
                  <a:schemeClr val="accent1"/>
                </a:solidFill>
              </a:rPr>
              <a:t>ilmaisevat jäätävien pilvikerrosten olemassaoloa 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i-FI" sz="1050" kern="0" dirty="0">
                <a:solidFill>
                  <a:schemeClr val="accent1"/>
                </a:solidFill>
              </a:rPr>
              <a:t>lumijyväset huonontavat usein näkyvyyttä huomattavasti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B711D502-0A8B-4FCA-9AC6-AAAEE0FB6275}"/>
              </a:ext>
            </a:extLst>
          </p:cNvPr>
          <p:cNvSpPr/>
          <p:nvPr/>
        </p:nvSpPr>
        <p:spPr>
          <a:xfrm>
            <a:off x="3665384" y="4805105"/>
            <a:ext cx="6030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050" kern="0" dirty="0"/>
              <a:t>K </a:t>
            </a:r>
            <a:r>
              <a:rPr lang="fi-FI" sz="1050" kern="0" dirty="0" err="1"/>
              <a:t>Frisk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2948751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7.10.2015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9072" y="535386"/>
            <a:ext cx="61566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1125" b="1" dirty="0"/>
          </a:p>
          <a:p>
            <a:r>
              <a:rPr lang="fi-FI" sz="1125" b="1" dirty="0"/>
              <a:t>Lentokoneen tuulilasin pinnalle voi laskussa (pienellä ilmanopeudella) muodostua maitomainen läpinäkymätön jääkerros jäätävästä tihkusta tai sateesta (</a:t>
            </a:r>
            <a:r>
              <a:rPr lang="fi-FI" sz="1125" b="1" dirty="0" err="1"/>
              <a:t>Sarpila</a:t>
            </a:r>
            <a:r>
              <a:rPr lang="fi-FI" sz="1125" b="1" dirty="0"/>
              <a:t>, 2008).</a:t>
            </a:r>
          </a:p>
          <a:p>
            <a:endParaRPr lang="fi-FI" sz="1125" b="1" dirty="0"/>
          </a:p>
        </p:txBody>
      </p:sp>
      <p:pic>
        <p:nvPicPr>
          <p:cNvPr id="5124" name="Picture 4" descr="https://encrypted-tbn0.gstatic.com/images?q=tbn:ANd9GcT5ljpleiByQBlZKUtoqhQseTppeZoDsfODzZc4l0sJNIvkWr0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94" y="1378194"/>
            <a:ext cx="4573338" cy="322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988251" y="4686260"/>
            <a:ext cx="16145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900" dirty="0"/>
              <a:t>https://www.meted.ucar.edu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89072" y="3346906"/>
            <a:ext cx="22173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i="1" dirty="0"/>
              <a:t>Pro gradu –tutkielma / m</a:t>
            </a:r>
            <a:r>
              <a:rPr lang="fi-FI" sz="1200" dirty="0"/>
              <a:t>eteorologia</a:t>
            </a:r>
          </a:p>
          <a:p>
            <a:r>
              <a:rPr lang="fi-FI" sz="1200" dirty="0"/>
              <a:t>LENTOSÄÄENNUSTEIDEN MERKITYS </a:t>
            </a:r>
          </a:p>
          <a:p>
            <a:r>
              <a:rPr lang="fi-FI" sz="1200" i="1" dirty="0"/>
              <a:t>Ari </a:t>
            </a:r>
            <a:r>
              <a:rPr lang="fi-FI" sz="1200" i="1" dirty="0" err="1"/>
              <a:t>Sarpila</a:t>
            </a:r>
            <a:r>
              <a:rPr lang="fi-FI" sz="1200" dirty="0"/>
              <a:t>. 9.4.2008</a:t>
            </a:r>
          </a:p>
        </p:txBody>
      </p:sp>
    </p:spTree>
    <p:extLst>
      <p:ext uri="{BB962C8B-B14F-4D97-AF65-F5344CB8AC3E}">
        <p14:creationId xmlns:p14="http://schemas.microsoft.com/office/powerpoint/2010/main" val="791068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84660" y="792140"/>
            <a:ext cx="7471319" cy="994172"/>
          </a:xfrm>
        </p:spPr>
        <p:txBody>
          <a:bodyPr>
            <a:noAutofit/>
          </a:bodyPr>
          <a:lstStyle/>
          <a:p>
            <a:r>
              <a:rPr lang="fi-FI" sz="2100" dirty="0"/>
              <a:t>Avoimen meren / järven aiheuttamat lumisateet (lake </a:t>
            </a:r>
            <a:r>
              <a:rPr lang="fi-FI" sz="2100" dirty="0" err="1"/>
              <a:t>effect</a:t>
            </a:r>
            <a:r>
              <a:rPr lang="fi-FI" sz="2100" dirty="0"/>
              <a:t> </a:t>
            </a:r>
            <a:r>
              <a:rPr lang="fi-FI" sz="2100" dirty="0" err="1"/>
              <a:t>snow</a:t>
            </a:r>
            <a:r>
              <a:rPr lang="fi-FI" sz="2100" dirty="0"/>
              <a:t>, </a:t>
            </a:r>
            <a:br>
              <a:rPr lang="fi-FI" sz="2100" dirty="0"/>
            </a:br>
            <a:r>
              <a:rPr lang="fi-FI" sz="2100" dirty="0"/>
              <a:t>”Itämeren lumitykit”)</a:t>
            </a:r>
            <a:endParaRPr lang="en-US" sz="21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84661" y="1853034"/>
            <a:ext cx="6449321" cy="31821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sz="1600" b="1" dirty="0">
                <a:solidFill>
                  <a:schemeClr val="accent1"/>
                </a:solidFill>
              </a:rPr>
              <a:t>Kylmää pakkasilmaa virtaa jäättömälle vesialueelle</a:t>
            </a:r>
          </a:p>
          <a:p>
            <a:pPr>
              <a:buNone/>
            </a:pPr>
            <a:r>
              <a:rPr lang="fi-FI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 lämmin ja kostea alusta</a:t>
            </a:r>
          </a:p>
          <a:p>
            <a:pPr>
              <a:buNone/>
            </a:pPr>
            <a:r>
              <a:rPr lang="fi-FI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 jos riittävä pyyhkäisymatka</a:t>
            </a:r>
          </a:p>
          <a:p>
            <a:pPr>
              <a:buNone/>
            </a:pPr>
            <a:r>
              <a:rPr lang="fi-FI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 lumikuuropilviä meren ylle</a:t>
            </a:r>
          </a:p>
          <a:p>
            <a:pPr>
              <a:buNone/>
            </a:pPr>
            <a:r>
              <a:rPr lang="fi-FI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 vastaranta voimistaa entisestään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0B602-DEBD-48CF-8845-9A6DCD7F1340}" type="datetime1">
              <a:rPr lang="fi-FI" smtClean="0"/>
              <a:t>26.10.2018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490E0-56B6-41B5-8D97-3F36419C3159}" type="slidenum">
              <a:rPr lang="fi-FI" smtClean="0"/>
              <a:pPr/>
              <a:t>25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19" y="2332256"/>
            <a:ext cx="4447332" cy="222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06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09" y="1289716"/>
            <a:ext cx="6132869" cy="3690771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2910309" y="110673"/>
            <a:ext cx="54460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dirty="0">
                <a:solidFill>
                  <a:schemeClr val="accent1"/>
                </a:solidFill>
                <a:latin typeface="+mj-lt"/>
              </a:rPr>
              <a:t>Avoimen meren/suuren järven </a:t>
            </a:r>
          </a:p>
          <a:p>
            <a:r>
              <a:rPr lang="fi-FI" sz="1800" dirty="0">
                <a:solidFill>
                  <a:schemeClr val="accent1"/>
                </a:solidFill>
                <a:latin typeface="+mj-lt"/>
              </a:rPr>
              <a:t>aiheuttamat lumisateet: </a:t>
            </a:r>
          </a:p>
          <a:p>
            <a:r>
              <a:rPr lang="fi-FI" sz="1800" dirty="0">
                <a:solidFill>
                  <a:schemeClr val="accent1"/>
                </a:solidFill>
                <a:latin typeface="+mj-lt"/>
              </a:rPr>
              <a:t>	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Nuoli oikealle 5"/>
          <p:cNvSpPr/>
          <p:nvPr/>
        </p:nvSpPr>
        <p:spPr>
          <a:xfrm rot="14801967">
            <a:off x="4060675" y="4404325"/>
            <a:ext cx="476077" cy="27566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7" name="Nuoli oikealle 6"/>
          <p:cNvSpPr/>
          <p:nvPr/>
        </p:nvSpPr>
        <p:spPr>
          <a:xfrm rot="12996723">
            <a:off x="6372030" y="2488872"/>
            <a:ext cx="476077" cy="27566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8" name="Nuoli oikealle 7"/>
          <p:cNvSpPr/>
          <p:nvPr/>
        </p:nvSpPr>
        <p:spPr>
          <a:xfrm rot="10290992">
            <a:off x="3374520" y="2026461"/>
            <a:ext cx="476077" cy="27566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9" name="Tekstiruutu 8"/>
          <p:cNvSpPr txBox="1"/>
          <p:nvPr/>
        </p:nvSpPr>
        <p:spPr>
          <a:xfrm>
            <a:off x="1136819" y="1329628"/>
            <a:ext cx="131091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25" b="1" dirty="0">
                <a:solidFill>
                  <a:schemeClr val="bg1"/>
                </a:solidFill>
              </a:rPr>
              <a:t>Lumitykki Pietarissa </a:t>
            </a:r>
            <a:r>
              <a:rPr lang="fi-FI" sz="825" b="1" dirty="0">
                <a:solidFill>
                  <a:schemeClr val="bg1"/>
                </a:solidFill>
                <a:sym typeface="Wingdings" panose="05000000000000000000" pitchFamily="2" charset="2"/>
              </a:rPr>
              <a:t> kaaos Tukholmassa</a:t>
            </a:r>
            <a:endParaRPr lang="en-US" sz="825" b="1" dirty="0">
              <a:solidFill>
                <a:schemeClr val="bg1"/>
              </a:solidFill>
            </a:endParaRPr>
          </a:p>
        </p:txBody>
      </p:sp>
      <p:sp>
        <p:nvSpPr>
          <p:cNvPr id="11" name="Suorakulmio 10"/>
          <p:cNvSpPr/>
          <p:nvPr/>
        </p:nvSpPr>
        <p:spPr>
          <a:xfrm>
            <a:off x="2641197" y="3208959"/>
            <a:ext cx="245425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25" b="1" dirty="0">
                <a:solidFill>
                  <a:schemeClr val="bg1"/>
                </a:solidFill>
              </a:rPr>
              <a:t>Lyhyt pyyhkäisy </a:t>
            </a:r>
            <a:r>
              <a:rPr lang="fi-FI" sz="825" b="1" dirty="0">
                <a:solidFill>
                  <a:schemeClr val="bg1"/>
                </a:solidFill>
                <a:sym typeface="Wingdings" panose="05000000000000000000" pitchFamily="2" charset="2"/>
              </a:rPr>
              <a:t> ns. </a:t>
            </a:r>
            <a:r>
              <a:rPr lang="fi-FI" sz="825" b="1" dirty="0" err="1">
                <a:solidFill>
                  <a:schemeClr val="bg1"/>
                </a:solidFill>
                <a:sym typeface="Wingdings" panose="05000000000000000000" pitchFamily="2" charset="2"/>
              </a:rPr>
              <a:t>rullapyörrekonvektio</a:t>
            </a:r>
            <a:r>
              <a:rPr lang="fi-FI" sz="825" b="1" dirty="0">
                <a:solidFill>
                  <a:schemeClr val="bg1"/>
                </a:solidFill>
                <a:sym typeface="Wingdings" panose="05000000000000000000" pitchFamily="2" charset="2"/>
              </a:rPr>
              <a:t>  </a:t>
            </a:r>
            <a:r>
              <a:rPr lang="fi-FI" sz="825" b="1" dirty="0">
                <a:solidFill>
                  <a:schemeClr val="bg1"/>
                </a:solidFill>
              </a:rPr>
              <a:t>laajalla alueella heikohkoa lumisadetta</a:t>
            </a:r>
            <a:endParaRPr lang="en-US" sz="825" b="1" dirty="0">
              <a:solidFill>
                <a:schemeClr val="bg1"/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4227950" y="1329628"/>
            <a:ext cx="2770263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25" b="1" dirty="0">
                <a:solidFill>
                  <a:schemeClr val="bg1"/>
                </a:solidFill>
              </a:rPr>
              <a:t>Kylmä itäkaakkoisvirtaus </a:t>
            </a:r>
            <a:r>
              <a:rPr lang="fi-FI" sz="825" b="1" dirty="0">
                <a:solidFill>
                  <a:schemeClr val="bg1"/>
                </a:solidFill>
                <a:sym typeface="Wingdings" panose="05000000000000000000" pitchFamily="2" charset="2"/>
              </a:rPr>
              <a:t> itäiselle Suomenlahdelle voimakkaampi nauha tai pari  osuessaan huonontavat EFHK sään huomattavasti</a:t>
            </a:r>
            <a:endParaRPr lang="en-US" sz="825" b="1" dirty="0">
              <a:solidFill>
                <a:schemeClr val="bg1"/>
              </a:solidFill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46D798DE-7D1D-4CAE-A733-35EFEDE7886A}"/>
              </a:ext>
            </a:extLst>
          </p:cNvPr>
          <p:cNvSpPr/>
          <p:nvPr/>
        </p:nvSpPr>
        <p:spPr>
          <a:xfrm>
            <a:off x="1073135" y="865583"/>
            <a:ext cx="66509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accent1"/>
                </a:solidFill>
                <a:latin typeface="+mj-lt"/>
              </a:rPr>
              <a:t>tuulen suunta + rannikon muoto + pyyhkäisymatka = tyypilliset muodot</a:t>
            </a:r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731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/>
          <p:cNvSpPr txBox="1"/>
          <p:nvPr/>
        </p:nvSpPr>
        <p:spPr>
          <a:xfrm>
            <a:off x="1136819" y="1329628"/>
            <a:ext cx="131091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25" b="1" dirty="0">
                <a:solidFill>
                  <a:schemeClr val="bg1"/>
                </a:solidFill>
              </a:rPr>
              <a:t>Lumitykki Pietarissa </a:t>
            </a:r>
            <a:r>
              <a:rPr lang="fi-FI" sz="825" b="1" dirty="0">
                <a:solidFill>
                  <a:schemeClr val="bg1"/>
                </a:solidFill>
                <a:sym typeface="Wingdings" panose="05000000000000000000" pitchFamily="2" charset="2"/>
              </a:rPr>
              <a:t> kaaos Tukholmassa</a:t>
            </a:r>
            <a:endParaRPr lang="en-US" sz="825" b="1" dirty="0">
              <a:solidFill>
                <a:schemeClr val="bg1"/>
              </a:solidFill>
            </a:endParaRPr>
          </a:p>
        </p:txBody>
      </p:sp>
      <p:sp>
        <p:nvSpPr>
          <p:cNvPr id="12" name="Suorakulmio 11"/>
          <p:cNvSpPr/>
          <p:nvPr/>
        </p:nvSpPr>
        <p:spPr>
          <a:xfrm>
            <a:off x="4227950" y="1329628"/>
            <a:ext cx="2770263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25" b="1" dirty="0">
                <a:solidFill>
                  <a:schemeClr val="bg1"/>
                </a:solidFill>
              </a:rPr>
              <a:t>Kylmä itäkaakkoisvirtaus </a:t>
            </a:r>
            <a:r>
              <a:rPr lang="fi-FI" sz="825" b="1" dirty="0">
                <a:solidFill>
                  <a:schemeClr val="bg1"/>
                </a:solidFill>
                <a:sym typeface="Wingdings" panose="05000000000000000000" pitchFamily="2" charset="2"/>
              </a:rPr>
              <a:t> itäiselle Suomenlahdelle voimakkaampi nauha tai pari  osuessaan huonontavat EFHK sään huomattavasti</a:t>
            </a:r>
            <a:endParaRPr lang="en-US" sz="825" b="1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F18EEE-3575-4815-84FB-CC1DFB68D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5" y="583809"/>
            <a:ext cx="7060011" cy="4177226"/>
          </a:xfrm>
          <a:prstGeom prst="rect">
            <a:avLst/>
          </a:prstGeom>
        </p:spPr>
      </p:pic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9AC05ABF-C3D7-4A50-894C-82EEA8502338}"/>
              </a:ext>
            </a:extLst>
          </p:cNvPr>
          <p:cNvSpPr/>
          <p:nvPr/>
        </p:nvSpPr>
        <p:spPr>
          <a:xfrm>
            <a:off x="4242472" y="3705958"/>
            <a:ext cx="830873" cy="303335"/>
          </a:xfrm>
          <a:custGeom>
            <a:avLst/>
            <a:gdLst>
              <a:gd name="connsiteX0" fmla="*/ 0 w 1354066"/>
              <a:gd name="connsiteY0" fmla="*/ 536331 h 536331"/>
              <a:gd name="connsiteX1" fmla="*/ 79131 w 1354066"/>
              <a:gd name="connsiteY1" fmla="*/ 509954 h 536331"/>
              <a:gd name="connsiteX2" fmla="*/ 140677 w 1354066"/>
              <a:gd name="connsiteY2" fmla="*/ 465993 h 536331"/>
              <a:gd name="connsiteX3" fmla="*/ 167054 w 1354066"/>
              <a:gd name="connsiteY3" fmla="*/ 448408 h 536331"/>
              <a:gd name="connsiteX4" fmla="*/ 193431 w 1354066"/>
              <a:gd name="connsiteY4" fmla="*/ 439616 h 536331"/>
              <a:gd name="connsiteX5" fmla="*/ 254977 w 1354066"/>
              <a:gd name="connsiteY5" fmla="*/ 395654 h 536331"/>
              <a:gd name="connsiteX6" fmla="*/ 281354 w 1354066"/>
              <a:gd name="connsiteY6" fmla="*/ 386862 h 536331"/>
              <a:gd name="connsiteX7" fmla="*/ 325315 w 1354066"/>
              <a:gd name="connsiteY7" fmla="*/ 369277 h 536331"/>
              <a:gd name="connsiteX8" fmla="*/ 404446 w 1354066"/>
              <a:gd name="connsiteY8" fmla="*/ 334108 h 536331"/>
              <a:gd name="connsiteX9" fmla="*/ 457200 w 1354066"/>
              <a:gd name="connsiteY9" fmla="*/ 307731 h 536331"/>
              <a:gd name="connsiteX10" fmla="*/ 483577 w 1354066"/>
              <a:gd name="connsiteY10" fmla="*/ 290146 h 536331"/>
              <a:gd name="connsiteX11" fmla="*/ 571500 w 1354066"/>
              <a:gd name="connsiteY11" fmla="*/ 263770 h 536331"/>
              <a:gd name="connsiteX12" fmla="*/ 659423 w 1354066"/>
              <a:gd name="connsiteY12" fmla="*/ 219808 h 536331"/>
              <a:gd name="connsiteX13" fmla="*/ 703384 w 1354066"/>
              <a:gd name="connsiteY13" fmla="*/ 211016 h 536331"/>
              <a:gd name="connsiteX14" fmla="*/ 738554 w 1354066"/>
              <a:gd name="connsiteY14" fmla="*/ 202223 h 536331"/>
              <a:gd name="connsiteX15" fmla="*/ 888023 w 1354066"/>
              <a:gd name="connsiteY15" fmla="*/ 167054 h 536331"/>
              <a:gd name="connsiteX16" fmla="*/ 1019908 w 1354066"/>
              <a:gd name="connsiteY16" fmla="*/ 123093 h 536331"/>
              <a:gd name="connsiteX17" fmla="*/ 1055077 w 1354066"/>
              <a:gd name="connsiteY17" fmla="*/ 105508 h 536331"/>
              <a:gd name="connsiteX18" fmla="*/ 1151792 w 1354066"/>
              <a:gd name="connsiteY18" fmla="*/ 96716 h 536331"/>
              <a:gd name="connsiteX19" fmla="*/ 1195754 w 1354066"/>
              <a:gd name="connsiteY19" fmla="*/ 87923 h 536331"/>
              <a:gd name="connsiteX20" fmla="*/ 1248508 w 1354066"/>
              <a:gd name="connsiteY20" fmla="*/ 79131 h 536331"/>
              <a:gd name="connsiteX21" fmla="*/ 1310054 w 1354066"/>
              <a:gd name="connsiteY21" fmla="*/ 52754 h 536331"/>
              <a:gd name="connsiteX22" fmla="*/ 1327638 w 1354066"/>
              <a:gd name="connsiteY22" fmla="*/ 26377 h 536331"/>
              <a:gd name="connsiteX23" fmla="*/ 1354015 w 1354066"/>
              <a:gd name="connsiteY23" fmla="*/ 0 h 53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54066" h="536331">
                <a:moveTo>
                  <a:pt x="0" y="536331"/>
                </a:moveTo>
                <a:cubicBezTo>
                  <a:pt x="26377" y="527539"/>
                  <a:pt x="55997" y="525376"/>
                  <a:pt x="79131" y="509954"/>
                </a:cubicBezTo>
                <a:cubicBezTo>
                  <a:pt x="141275" y="468526"/>
                  <a:pt x="64363" y="520503"/>
                  <a:pt x="140677" y="465993"/>
                </a:cubicBezTo>
                <a:cubicBezTo>
                  <a:pt x="149276" y="459851"/>
                  <a:pt x="157602" y="453134"/>
                  <a:pt x="167054" y="448408"/>
                </a:cubicBezTo>
                <a:cubicBezTo>
                  <a:pt x="175343" y="444263"/>
                  <a:pt x="184639" y="442547"/>
                  <a:pt x="193431" y="439616"/>
                </a:cubicBezTo>
                <a:cubicBezTo>
                  <a:pt x="201395" y="433643"/>
                  <a:pt x="242122" y="402082"/>
                  <a:pt x="254977" y="395654"/>
                </a:cubicBezTo>
                <a:cubicBezTo>
                  <a:pt x="263266" y="391509"/>
                  <a:pt x="272676" y="390116"/>
                  <a:pt x="281354" y="386862"/>
                </a:cubicBezTo>
                <a:cubicBezTo>
                  <a:pt x="296132" y="381320"/>
                  <a:pt x="311199" y="376335"/>
                  <a:pt x="325315" y="369277"/>
                </a:cubicBezTo>
                <a:cubicBezTo>
                  <a:pt x="401365" y="331252"/>
                  <a:pt x="337335" y="350885"/>
                  <a:pt x="404446" y="334108"/>
                </a:cubicBezTo>
                <a:cubicBezTo>
                  <a:pt x="480039" y="283712"/>
                  <a:pt x="384396" y="344133"/>
                  <a:pt x="457200" y="307731"/>
                </a:cubicBezTo>
                <a:cubicBezTo>
                  <a:pt x="466652" y="303005"/>
                  <a:pt x="473683" y="293856"/>
                  <a:pt x="483577" y="290146"/>
                </a:cubicBezTo>
                <a:cubicBezTo>
                  <a:pt x="582418" y="253080"/>
                  <a:pt x="472047" y="313496"/>
                  <a:pt x="571500" y="263770"/>
                </a:cubicBezTo>
                <a:cubicBezTo>
                  <a:pt x="642125" y="228458"/>
                  <a:pt x="533931" y="261639"/>
                  <a:pt x="659423" y="219808"/>
                </a:cubicBezTo>
                <a:cubicBezTo>
                  <a:pt x="673600" y="215082"/>
                  <a:pt x="688796" y="214258"/>
                  <a:pt x="703384" y="211016"/>
                </a:cubicBezTo>
                <a:cubicBezTo>
                  <a:pt x="715180" y="208395"/>
                  <a:pt x="727004" y="205777"/>
                  <a:pt x="738554" y="202223"/>
                </a:cubicBezTo>
                <a:cubicBezTo>
                  <a:pt x="854350" y="166593"/>
                  <a:pt x="777985" y="180808"/>
                  <a:pt x="888023" y="167054"/>
                </a:cubicBezTo>
                <a:cubicBezTo>
                  <a:pt x="1031280" y="109752"/>
                  <a:pt x="779435" y="208977"/>
                  <a:pt x="1019908" y="123093"/>
                </a:cubicBezTo>
                <a:cubicBezTo>
                  <a:pt x="1032251" y="118685"/>
                  <a:pt x="1042225" y="108078"/>
                  <a:pt x="1055077" y="105508"/>
                </a:cubicBezTo>
                <a:cubicBezTo>
                  <a:pt x="1086820" y="99159"/>
                  <a:pt x="1119554" y="99647"/>
                  <a:pt x="1151792" y="96716"/>
                </a:cubicBezTo>
                <a:lnTo>
                  <a:pt x="1195754" y="87923"/>
                </a:lnTo>
                <a:cubicBezTo>
                  <a:pt x="1213294" y="84734"/>
                  <a:pt x="1231105" y="82998"/>
                  <a:pt x="1248508" y="79131"/>
                </a:cubicBezTo>
                <a:cubicBezTo>
                  <a:pt x="1271794" y="73957"/>
                  <a:pt x="1288551" y="63505"/>
                  <a:pt x="1310054" y="52754"/>
                </a:cubicBezTo>
                <a:cubicBezTo>
                  <a:pt x="1315915" y="43962"/>
                  <a:pt x="1320166" y="33849"/>
                  <a:pt x="1327638" y="26377"/>
                </a:cubicBezTo>
                <a:cubicBezTo>
                  <a:pt x="1356454" y="-2439"/>
                  <a:pt x="1354015" y="22024"/>
                  <a:pt x="1354015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C12CEFBD-47DA-4011-A84D-F071F444F91E}"/>
              </a:ext>
            </a:extLst>
          </p:cNvPr>
          <p:cNvSpPr/>
          <p:nvPr/>
        </p:nvSpPr>
        <p:spPr>
          <a:xfrm>
            <a:off x="4169935" y="3738929"/>
            <a:ext cx="784714" cy="303335"/>
          </a:xfrm>
          <a:custGeom>
            <a:avLst/>
            <a:gdLst>
              <a:gd name="connsiteX0" fmla="*/ 0 w 1046285"/>
              <a:gd name="connsiteY0" fmla="*/ 0 h 404447"/>
              <a:gd name="connsiteX1" fmla="*/ 70339 w 1046285"/>
              <a:gd name="connsiteY1" fmla="*/ 52754 h 404447"/>
              <a:gd name="connsiteX2" fmla="*/ 96716 w 1046285"/>
              <a:gd name="connsiteY2" fmla="*/ 70339 h 404447"/>
              <a:gd name="connsiteX3" fmla="*/ 158262 w 1046285"/>
              <a:gd name="connsiteY3" fmla="*/ 87924 h 404447"/>
              <a:gd name="connsiteX4" fmla="*/ 342900 w 1046285"/>
              <a:gd name="connsiteY4" fmla="*/ 123093 h 404447"/>
              <a:gd name="connsiteX5" fmla="*/ 386862 w 1046285"/>
              <a:gd name="connsiteY5" fmla="*/ 131885 h 404447"/>
              <a:gd name="connsiteX6" fmla="*/ 430824 w 1046285"/>
              <a:gd name="connsiteY6" fmla="*/ 149470 h 404447"/>
              <a:gd name="connsiteX7" fmla="*/ 457200 w 1046285"/>
              <a:gd name="connsiteY7" fmla="*/ 158262 h 404447"/>
              <a:gd name="connsiteX8" fmla="*/ 483577 w 1046285"/>
              <a:gd name="connsiteY8" fmla="*/ 184639 h 404447"/>
              <a:gd name="connsiteX9" fmla="*/ 536331 w 1046285"/>
              <a:gd name="connsiteY9" fmla="*/ 219808 h 404447"/>
              <a:gd name="connsiteX10" fmla="*/ 615462 w 1046285"/>
              <a:gd name="connsiteY10" fmla="*/ 246185 h 404447"/>
              <a:gd name="connsiteX11" fmla="*/ 694593 w 1046285"/>
              <a:gd name="connsiteY11" fmla="*/ 290147 h 404447"/>
              <a:gd name="connsiteX12" fmla="*/ 738554 w 1046285"/>
              <a:gd name="connsiteY12" fmla="*/ 316524 h 404447"/>
              <a:gd name="connsiteX13" fmla="*/ 782516 w 1046285"/>
              <a:gd name="connsiteY13" fmla="*/ 325316 h 404447"/>
              <a:gd name="connsiteX14" fmla="*/ 817685 w 1046285"/>
              <a:gd name="connsiteY14" fmla="*/ 334108 h 404447"/>
              <a:gd name="connsiteX15" fmla="*/ 844062 w 1046285"/>
              <a:gd name="connsiteY15" fmla="*/ 351693 h 404447"/>
              <a:gd name="connsiteX16" fmla="*/ 879231 w 1046285"/>
              <a:gd name="connsiteY16" fmla="*/ 360485 h 404447"/>
              <a:gd name="connsiteX17" fmla="*/ 905608 w 1046285"/>
              <a:gd name="connsiteY17" fmla="*/ 369277 h 404447"/>
              <a:gd name="connsiteX18" fmla="*/ 1011116 w 1046285"/>
              <a:gd name="connsiteY18" fmla="*/ 386862 h 404447"/>
              <a:gd name="connsiteX19" fmla="*/ 1037493 w 1046285"/>
              <a:gd name="connsiteY19" fmla="*/ 395654 h 404447"/>
              <a:gd name="connsiteX20" fmla="*/ 1046285 w 1046285"/>
              <a:gd name="connsiteY20" fmla="*/ 404447 h 40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46285" h="404447">
                <a:moveTo>
                  <a:pt x="0" y="0"/>
                </a:moveTo>
                <a:cubicBezTo>
                  <a:pt x="23446" y="17585"/>
                  <a:pt x="46637" y="35516"/>
                  <a:pt x="70339" y="52754"/>
                </a:cubicBezTo>
                <a:cubicBezTo>
                  <a:pt x="78885" y="58969"/>
                  <a:pt x="86905" y="66414"/>
                  <a:pt x="96716" y="70339"/>
                </a:cubicBezTo>
                <a:cubicBezTo>
                  <a:pt x="116526" y="78263"/>
                  <a:pt x="137399" y="83453"/>
                  <a:pt x="158262" y="87924"/>
                </a:cubicBezTo>
                <a:cubicBezTo>
                  <a:pt x="219524" y="101052"/>
                  <a:pt x="281375" y="111261"/>
                  <a:pt x="342900" y="123093"/>
                </a:cubicBezTo>
                <a:lnTo>
                  <a:pt x="386862" y="131885"/>
                </a:lnTo>
                <a:cubicBezTo>
                  <a:pt x="401516" y="137747"/>
                  <a:pt x="416046" y="143928"/>
                  <a:pt x="430824" y="149470"/>
                </a:cubicBezTo>
                <a:cubicBezTo>
                  <a:pt x="439501" y="152724"/>
                  <a:pt x="449489" y="153121"/>
                  <a:pt x="457200" y="158262"/>
                </a:cubicBezTo>
                <a:cubicBezTo>
                  <a:pt x="467546" y="165159"/>
                  <a:pt x="473762" y="177005"/>
                  <a:pt x="483577" y="184639"/>
                </a:cubicBezTo>
                <a:cubicBezTo>
                  <a:pt x="500259" y="197614"/>
                  <a:pt x="517777" y="209688"/>
                  <a:pt x="536331" y="219808"/>
                </a:cubicBezTo>
                <a:cubicBezTo>
                  <a:pt x="564348" y="235090"/>
                  <a:pt x="585779" y="238765"/>
                  <a:pt x="615462" y="246185"/>
                </a:cubicBezTo>
                <a:cubicBezTo>
                  <a:pt x="752919" y="328658"/>
                  <a:pt x="581052" y="227068"/>
                  <a:pt x="694593" y="290147"/>
                </a:cubicBezTo>
                <a:cubicBezTo>
                  <a:pt x="709531" y="298446"/>
                  <a:pt x="722687" y="310177"/>
                  <a:pt x="738554" y="316524"/>
                </a:cubicBezTo>
                <a:cubicBezTo>
                  <a:pt x="752429" y="322074"/>
                  <a:pt x="767928" y="322074"/>
                  <a:pt x="782516" y="325316"/>
                </a:cubicBezTo>
                <a:cubicBezTo>
                  <a:pt x="794312" y="327937"/>
                  <a:pt x="805962" y="331177"/>
                  <a:pt x="817685" y="334108"/>
                </a:cubicBezTo>
                <a:cubicBezTo>
                  <a:pt x="826477" y="339970"/>
                  <a:pt x="834349" y="347530"/>
                  <a:pt x="844062" y="351693"/>
                </a:cubicBezTo>
                <a:cubicBezTo>
                  <a:pt x="855169" y="356453"/>
                  <a:pt x="867612" y="357165"/>
                  <a:pt x="879231" y="360485"/>
                </a:cubicBezTo>
                <a:cubicBezTo>
                  <a:pt x="888142" y="363031"/>
                  <a:pt x="896520" y="367459"/>
                  <a:pt x="905608" y="369277"/>
                </a:cubicBezTo>
                <a:cubicBezTo>
                  <a:pt x="940570" y="376269"/>
                  <a:pt x="976154" y="379870"/>
                  <a:pt x="1011116" y="386862"/>
                </a:cubicBezTo>
                <a:cubicBezTo>
                  <a:pt x="1020204" y="388680"/>
                  <a:pt x="1029204" y="391509"/>
                  <a:pt x="1037493" y="395654"/>
                </a:cubicBezTo>
                <a:cubicBezTo>
                  <a:pt x="1041200" y="397508"/>
                  <a:pt x="1043354" y="401516"/>
                  <a:pt x="1046285" y="40444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4" name="Vapaamuotoinen: Muoto 13">
            <a:extLst>
              <a:ext uri="{FF2B5EF4-FFF2-40B4-BE49-F238E27FC236}">
                <a16:creationId xmlns:a16="http://schemas.microsoft.com/office/drawing/2014/main" id="{32678504-6F8A-4CD0-AACE-CA1093BAE605}"/>
              </a:ext>
            </a:extLst>
          </p:cNvPr>
          <p:cNvSpPr/>
          <p:nvPr/>
        </p:nvSpPr>
        <p:spPr>
          <a:xfrm rot="21405373">
            <a:off x="1511127" y="4009293"/>
            <a:ext cx="1173773" cy="138479"/>
          </a:xfrm>
          <a:custGeom>
            <a:avLst/>
            <a:gdLst>
              <a:gd name="connsiteX0" fmla="*/ 0 w 1477108"/>
              <a:gd name="connsiteY0" fmla="*/ 140677 h 140677"/>
              <a:gd name="connsiteX1" fmla="*/ 96715 w 1477108"/>
              <a:gd name="connsiteY1" fmla="*/ 114300 h 140677"/>
              <a:gd name="connsiteX2" fmla="*/ 158262 w 1477108"/>
              <a:gd name="connsiteY2" fmla="*/ 105508 h 140677"/>
              <a:gd name="connsiteX3" fmla="*/ 281354 w 1477108"/>
              <a:gd name="connsiteY3" fmla="*/ 70339 h 140677"/>
              <a:gd name="connsiteX4" fmla="*/ 413238 w 1477108"/>
              <a:gd name="connsiteY4" fmla="*/ 43962 h 140677"/>
              <a:gd name="connsiteX5" fmla="*/ 439615 w 1477108"/>
              <a:gd name="connsiteY5" fmla="*/ 35170 h 140677"/>
              <a:gd name="connsiteX6" fmla="*/ 465992 w 1477108"/>
              <a:gd name="connsiteY6" fmla="*/ 17585 h 140677"/>
              <a:gd name="connsiteX7" fmla="*/ 545123 w 1477108"/>
              <a:gd name="connsiteY7" fmla="*/ 0 h 140677"/>
              <a:gd name="connsiteX8" fmla="*/ 1477108 w 1477108"/>
              <a:gd name="connsiteY8" fmla="*/ 0 h 14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108" h="140677">
                <a:moveTo>
                  <a:pt x="0" y="140677"/>
                </a:moveTo>
                <a:cubicBezTo>
                  <a:pt x="8404" y="138276"/>
                  <a:pt x="77525" y="117789"/>
                  <a:pt x="96715" y="114300"/>
                </a:cubicBezTo>
                <a:cubicBezTo>
                  <a:pt x="117105" y="110593"/>
                  <a:pt x="137746" y="108439"/>
                  <a:pt x="158262" y="105508"/>
                </a:cubicBezTo>
                <a:cubicBezTo>
                  <a:pt x="203469" y="90438"/>
                  <a:pt x="232766" y="79173"/>
                  <a:pt x="281354" y="70339"/>
                </a:cubicBezTo>
                <a:cubicBezTo>
                  <a:pt x="327540" y="61941"/>
                  <a:pt x="369299" y="56516"/>
                  <a:pt x="413238" y="43962"/>
                </a:cubicBezTo>
                <a:cubicBezTo>
                  <a:pt x="422149" y="41416"/>
                  <a:pt x="430823" y="38101"/>
                  <a:pt x="439615" y="35170"/>
                </a:cubicBezTo>
                <a:cubicBezTo>
                  <a:pt x="448407" y="29308"/>
                  <a:pt x="456279" y="21748"/>
                  <a:pt x="465992" y="17585"/>
                </a:cubicBezTo>
                <a:cubicBezTo>
                  <a:pt x="473973" y="14165"/>
                  <a:pt x="540865" y="38"/>
                  <a:pt x="545123" y="0"/>
                </a:cubicBezTo>
                <a:lnTo>
                  <a:pt x="1477108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F5DE2EE-8C4A-4B0E-912F-3EB6D1C4761D}"/>
              </a:ext>
            </a:extLst>
          </p:cNvPr>
          <p:cNvSpPr txBox="1"/>
          <p:nvPr/>
        </p:nvSpPr>
        <p:spPr>
          <a:xfrm>
            <a:off x="6769764" y="382466"/>
            <a:ext cx="98777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25" dirty="0"/>
              <a:t>J. Ylläsjärvi 2012</a:t>
            </a:r>
          </a:p>
        </p:txBody>
      </p:sp>
      <p:sp>
        <p:nvSpPr>
          <p:cNvPr id="16" name="Vapaamuotoinen: Muoto 15">
            <a:extLst>
              <a:ext uri="{FF2B5EF4-FFF2-40B4-BE49-F238E27FC236}">
                <a16:creationId xmlns:a16="http://schemas.microsoft.com/office/drawing/2014/main" id="{0767D229-601F-4566-B198-780E54682786}"/>
              </a:ext>
            </a:extLst>
          </p:cNvPr>
          <p:cNvSpPr/>
          <p:nvPr/>
        </p:nvSpPr>
        <p:spPr>
          <a:xfrm>
            <a:off x="1578403" y="3963133"/>
            <a:ext cx="758336" cy="197827"/>
          </a:xfrm>
          <a:custGeom>
            <a:avLst/>
            <a:gdLst>
              <a:gd name="connsiteX0" fmla="*/ 1011115 w 1011115"/>
              <a:gd name="connsiteY0" fmla="*/ 263769 h 263769"/>
              <a:gd name="connsiteX1" fmla="*/ 914400 w 1011115"/>
              <a:gd name="connsiteY1" fmla="*/ 246185 h 263769"/>
              <a:gd name="connsiteX2" fmla="*/ 888023 w 1011115"/>
              <a:gd name="connsiteY2" fmla="*/ 237392 h 263769"/>
              <a:gd name="connsiteX3" fmla="*/ 826476 w 1011115"/>
              <a:gd name="connsiteY3" fmla="*/ 228600 h 263769"/>
              <a:gd name="connsiteX4" fmla="*/ 773723 w 1011115"/>
              <a:gd name="connsiteY4" fmla="*/ 202223 h 263769"/>
              <a:gd name="connsiteX5" fmla="*/ 747346 w 1011115"/>
              <a:gd name="connsiteY5" fmla="*/ 184638 h 263769"/>
              <a:gd name="connsiteX6" fmla="*/ 720969 w 1011115"/>
              <a:gd name="connsiteY6" fmla="*/ 175846 h 263769"/>
              <a:gd name="connsiteX7" fmla="*/ 677007 w 1011115"/>
              <a:gd name="connsiteY7" fmla="*/ 158261 h 263769"/>
              <a:gd name="connsiteX8" fmla="*/ 641838 w 1011115"/>
              <a:gd name="connsiteY8" fmla="*/ 140677 h 263769"/>
              <a:gd name="connsiteX9" fmla="*/ 615461 w 1011115"/>
              <a:gd name="connsiteY9" fmla="*/ 123092 h 263769"/>
              <a:gd name="connsiteX10" fmla="*/ 536330 w 1011115"/>
              <a:gd name="connsiteY10" fmla="*/ 105508 h 263769"/>
              <a:gd name="connsiteX11" fmla="*/ 465992 w 1011115"/>
              <a:gd name="connsiteY11" fmla="*/ 79131 h 263769"/>
              <a:gd name="connsiteX12" fmla="*/ 439615 w 1011115"/>
              <a:gd name="connsiteY12" fmla="*/ 70338 h 263769"/>
              <a:gd name="connsiteX13" fmla="*/ 149469 w 1011115"/>
              <a:gd name="connsiteY13" fmla="*/ 35169 h 263769"/>
              <a:gd name="connsiteX14" fmla="*/ 70338 w 1011115"/>
              <a:gd name="connsiteY14" fmla="*/ 8792 h 263769"/>
              <a:gd name="connsiteX15" fmla="*/ 43961 w 1011115"/>
              <a:gd name="connsiteY15" fmla="*/ 0 h 263769"/>
              <a:gd name="connsiteX16" fmla="*/ 0 w 1011115"/>
              <a:gd name="connsiteY16" fmla="*/ 0 h 26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1115" h="263769">
                <a:moveTo>
                  <a:pt x="1011115" y="263769"/>
                </a:moveTo>
                <a:cubicBezTo>
                  <a:pt x="978877" y="257908"/>
                  <a:pt x="946439" y="253051"/>
                  <a:pt x="914400" y="246185"/>
                </a:cubicBezTo>
                <a:cubicBezTo>
                  <a:pt x="905338" y="244243"/>
                  <a:pt x="897111" y="239210"/>
                  <a:pt x="888023" y="237392"/>
                </a:cubicBezTo>
                <a:cubicBezTo>
                  <a:pt x="867702" y="233328"/>
                  <a:pt x="846992" y="231531"/>
                  <a:pt x="826476" y="228600"/>
                </a:cubicBezTo>
                <a:cubicBezTo>
                  <a:pt x="808892" y="219808"/>
                  <a:pt x="790909" y="211771"/>
                  <a:pt x="773723" y="202223"/>
                </a:cubicBezTo>
                <a:cubicBezTo>
                  <a:pt x="764486" y="197091"/>
                  <a:pt x="756798" y="189364"/>
                  <a:pt x="747346" y="184638"/>
                </a:cubicBezTo>
                <a:cubicBezTo>
                  <a:pt x="739057" y="180493"/>
                  <a:pt x="729647" y="179100"/>
                  <a:pt x="720969" y="175846"/>
                </a:cubicBezTo>
                <a:cubicBezTo>
                  <a:pt x="706191" y="170304"/>
                  <a:pt x="691430" y="164671"/>
                  <a:pt x="677007" y="158261"/>
                </a:cubicBezTo>
                <a:cubicBezTo>
                  <a:pt x="665030" y="152938"/>
                  <a:pt x="653218" y="147180"/>
                  <a:pt x="641838" y="140677"/>
                </a:cubicBezTo>
                <a:cubicBezTo>
                  <a:pt x="632663" y="135434"/>
                  <a:pt x="624913" y="127818"/>
                  <a:pt x="615461" y="123092"/>
                </a:cubicBezTo>
                <a:cubicBezTo>
                  <a:pt x="593818" y="112270"/>
                  <a:pt x="556589" y="108884"/>
                  <a:pt x="536330" y="105508"/>
                </a:cubicBezTo>
                <a:cubicBezTo>
                  <a:pt x="492908" y="76560"/>
                  <a:pt x="526835" y="94342"/>
                  <a:pt x="465992" y="79131"/>
                </a:cubicBezTo>
                <a:cubicBezTo>
                  <a:pt x="457001" y="76883"/>
                  <a:pt x="448746" y="71926"/>
                  <a:pt x="439615" y="70338"/>
                </a:cubicBezTo>
                <a:cubicBezTo>
                  <a:pt x="278655" y="42344"/>
                  <a:pt x="288905" y="45894"/>
                  <a:pt x="149469" y="35169"/>
                </a:cubicBezTo>
                <a:lnTo>
                  <a:pt x="70338" y="8792"/>
                </a:lnTo>
                <a:cubicBezTo>
                  <a:pt x="61546" y="5861"/>
                  <a:pt x="53229" y="0"/>
                  <a:pt x="43961" y="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125"/>
          </a:p>
        </p:txBody>
      </p:sp>
    </p:spTree>
    <p:extLst>
      <p:ext uri="{BB962C8B-B14F-4D97-AF65-F5344CB8AC3E}">
        <p14:creationId xmlns:p14="http://schemas.microsoft.com/office/powerpoint/2010/main" val="3402803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33625" y="1523866"/>
            <a:ext cx="2205681" cy="3150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40" y="720469"/>
            <a:ext cx="5880278" cy="994172"/>
          </a:xfrm>
        </p:spPr>
        <p:txBody>
          <a:bodyPr>
            <a:normAutofit/>
          </a:bodyPr>
          <a:lstStyle/>
          <a:p>
            <a:r>
              <a:rPr lang="fi-FI" sz="2400" dirty="0"/>
              <a:t>Näkyvyys ja pilvenkorkeus EFHK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734" y="1545636"/>
            <a:ext cx="2195709" cy="31361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0363" y="1545637"/>
            <a:ext cx="2212565" cy="31602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85131" y="1403350"/>
            <a:ext cx="1225550" cy="374651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/>
              <a:t>Pilvet &lt; 200 </a:t>
            </a:r>
            <a:r>
              <a:rPr lang="fi-FI" sz="900" dirty="0" err="1"/>
              <a:t>ft</a:t>
            </a:r>
            <a:endParaRPr lang="fi-FI" sz="900" dirty="0"/>
          </a:p>
          <a:p>
            <a:pPr algn="ctr"/>
            <a:r>
              <a:rPr lang="fi-FI" sz="900" dirty="0"/>
              <a:t>Näkyvyys &lt; 2000 m</a:t>
            </a:r>
            <a:endParaRPr lang="en-US" sz="900" dirty="0"/>
          </a:p>
        </p:txBody>
      </p:sp>
      <p:sp>
        <p:nvSpPr>
          <p:cNvPr id="12" name="Rectangle 11"/>
          <p:cNvSpPr/>
          <p:nvPr/>
        </p:nvSpPr>
        <p:spPr>
          <a:xfrm>
            <a:off x="3904240" y="1381865"/>
            <a:ext cx="1225550" cy="3746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/>
              <a:t>Pilvet &lt; 500 </a:t>
            </a:r>
            <a:r>
              <a:rPr lang="fi-FI" sz="900" dirty="0" err="1"/>
              <a:t>ft</a:t>
            </a:r>
            <a:endParaRPr lang="fi-FI" sz="900" dirty="0"/>
          </a:p>
          <a:p>
            <a:pPr algn="ctr"/>
            <a:r>
              <a:rPr lang="fi-FI" sz="900" dirty="0"/>
              <a:t>Näkyvyys &lt; 3000 m</a:t>
            </a:r>
            <a:endParaRPr lang="en-US" sz="900" dirty="0"/>
          </a:p>
        </p:txBody>
      </p:sp>
      <p:sp>
        <p:nvSpPr>
          <p:cNvPr id="13" name="Rectangle 12"/>
          <p:cNvSpPr/>
          <p:nvPr/>
        </p:nvSpPr>
        <p:spPr>
          <a:xfrm>
            <a:off x="6152321" y="1403350"/>
            <a:ext cx="1225550" cy="37465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/>
              <a:t>Pilvet &lt; 1500 </a:t>
            </a:r>
            <a:r>
              <a:rPr lang="fi-FI" sz="900" dirty="0" err="1"/>
              <a:t>ft</a:t>
            </a:r>
            <a:endParaRPr lang="fi-FI" sz="900" dirty="0"/>
          </a:p>
          <a:p>
            <a:pPr algn="ctr"/>
            <a:r>
              <a:rPr lang="fi-FI" sz="900" dirty="0"/>
              <a:t>Näkyvyys &lt; 5000 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79905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02F91-A339-4C4C-A501-A4F3E2C903F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275660"/>
            <a:ext cx="2057400" cy="336947"/>
          </a:xfrm>
        </p:spPr>
        <p:txBody>
          <a:bodyPr/>
          <a:lstStyle/>
          <a:p>
            <a:fld id="{F7A94D07-9EBD-F147-971D-7CDC6B8F12C7}" type="datetime1">
              <a:rPr lang="fi-FI" smtClean="0"/>
              <a:t>26.10.2018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E1B5-4A67-DA4C-84AB-6A7009D12D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5275660"/>
            <a:ext cx="3084910" cy="336947"/>
          </a:xfrm>
        </p:spPr>
        <p:txBody>
          <a:bodyPr/>
          <a:lstStyle/>
          <a:p>
            <a:r>
              <a:rPr lang="fi-FI"/>
              <a:t>Lentosääpäivät Nuottokari</a:t>
            </a:r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0AE02-DBA3-064E-A837-F0E616427F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5275660"/>
            <a:ext cx="2057400" cy="336947"/>
          </a:xfrm>
        </p:spPr>
        <p:txBody>
          <a:bodyPr/>
          <a:lstStyle/>
          <a:p>
            <a:fld id="{2CC490E0-56B6-41B5-8D97-3F36419C3159}" type="slidenum">
              <a:rPr lang="fi-FI" smtClean="0"/>
              <a:pPr/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718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668" y="685235"/>
            <a:ext cx="5226815" cy="370877"/>
          </a:xfrm>
        </p:spPr>
        <p:txBody>
          <a:bodyPr>
            <a:normAutofit/>
          </a:bodyPr>
          <a:lstStyle/>
          <a:p>
            <a:r>
              <a:rPr lang="fi-FI" sz="2400" b="1" dirty="0">
                <a:latin typeface="Calibri" pitchFamily="34" charset="0"/>
                <a:cs typeface="Calibri" pitchFamily="34" charset="0"/>
              </a:rPr>
              <a:t>Lentosäätuotantoa on jaettu alueellisesti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78189" y="1123104"/>
            <a:ext cx="4394211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LEN HELSINKI</a:t>
            </a:r>
            <a:r>
              <a:rPr lang="fi-FI" sz="13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(MWO - Meteorological Watch Office)</a:t>
            </a:r>
            <a:endParaRPr lang="fi-FI" sz="1300" dirty="0">
              <a:latin typeface="Calibri" pitchFamily="34" charset="0"/>
              <a:cs typeface="Calibri" pitchFamily="34" charset="0"/>
            </a:endParaRPr>
          </a:p>
          <a:p>
            <a:r>
              <a:rPr lang="fi-FI" sz="1300" b="1" dirty="0">
                <a:latin typeface="Calibri" pitchFamily="34" charset="0"/>
                <a:cs typeface="Calibri" pitchFamily="34" charset="0"/>
              </a:rPr>
              <a:t>NSWC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 - </a:t>
            </a:r>
            <a:r>
              <a:rPr lang="fi-FI" sz="1300" dirty="0" err="1">
                <a:latin typeface="Calibri" pitchFamily="34" charset="0"/>
                <a:cs typeface="Calibri" pitchFamily="34" charset="0"/>
              </a:rPr>
              <a:t>Nordic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1300" dirty="0" err="1">
                <a:latin typeface="Calibri" pitchFamily="34" charset="0"/>
                <a:cs typeface="Calibri" pitchFamily="34" charset="0"/>
              </a:rPr>
              <a:t>Significant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 </a:t>
            </a:r>
            <a:r>
              <a:rPr lang="fi-FI" sz="1300" dirty="0" err="1">
                <a:latin typeface="Calibri" pitchFamily="34" charset="0"/>
                <a:cs typeface="Calibri" pitchFamily="34" charset="0"/>
              </a:rPr>
              <a:t>Weather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 Chart (yhdessä SMHI Tukholman kanssa)</a:t>
            </a:r>
          </a:p>
          <a:p>
            <a:r>
              <a:rPr lang="fi-FI" sz="1300" b="1" dirty="0">
                <a:latin typeface="Calibri" pitchFamily="34" charset="0"/>
                <a:cs typeface="Calibri" pitchFamily="34" charset="0"/>
              </a:rPr>
              <a:t>SIGMET, ARS, WXREP: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 Finland FIR</a:t>
            </a:r>
          </a:p>
          <a:p>
            <a:r>
              <a:rPr lang="fi-FI" sz="1300" b="1" dirty="0">
                <a:latin typeface="Calibri" pitchFamily="34" charset="0"/>
                <a:cs typeface="Calibri" pitchFamily="34" charset="0"/>
              </a:rPr>
              <a:t>EFHK: 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Lennonjohdon erityispalvelut</a:t>
            </a:r>
          </a:p>
          <a:p>
            <a:r>
              <a:rPr lang="fi-FI" sz="1300" b="1" dirty="0">
                <a:latin typeface="Calibri" pitchFamily="34" charset="0"/>
                <a:cs typeface="Calibri" pitchFamily="34" charset="0"/>
              </a:rPr>
              <a:t>TAF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: Helsinki-Vantaa, Turku, Maarianhamina, Tampere, Jyväskylä, Pori, Vaasa, Kokkola, Seinäjoki, </a:t>
            </a:r>
            <a:r>
              <a:rPr lang="fi-FI" sz="1300" i="1" dirty="0">
                <a:latin typeface="Calibri" pitchFamily="34" charset="0"/>
                <a:cs typeface="Calibri" pitchFamily="34" charset="0"/>
              </a:rPr>
              <a:t>Halli</a:t>
            </a:r>
          </a:p>
          <a:p>
            <a:r>
              <a:rPr lang="fi-FI" sz="1300" b="1" dirty="0">
                <a:latin typeface="Calibri" pitchFamily="34" charset="0"/>
                <a:cs typeface="Calibri" pitchFamily="34" charset="0"/>
              </a:rPr>
              <a:t>MIL: 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EFJY, EFTP sekä Länsi-Suomen palvelut</a:t>
            </a:r>
            <a:endParaRPr lang="fi-FI" sz="1300" b="1" dirty="0">
              <a:latin typeface="Calibri" pitchFamily="34" charset="0"/>
              <a:cs typeface="Calibri" pitchFamily="34" charset="0"/>
            </a:endParaRPr>
          </a:p>
          <a:p>
            <a:endParaRPr lang="fi-FI" sz="1300" dirty="0">
              <a:latin typeface="Calibri" pitchFamily="34" charset="0"/>
              <a:cs typeface="Calibri" pitchFamily="34" charset="0"/>
            </a:endParaRPr>
          </a:p>
          <a:p>
            <a:r>
              <a:rPr lang="fi-FI" sz="1300" u="sng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LEN KUOPIO</a:t>
            </a:r>
            <a:r>
              <a:rPr lang="fi-FI" sz="1300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 (MO - Meteorological Office)</a:t>
            </a:r>
          </a:p>
          <a:p>
            <a:r>
              <a:rPr lang="fi-FI" sz="1300" b="1" dirty="0">
                <a:latin typeface="Calibri" pitchFamily="34" charset="0"/>
                <a:cs typeface="Calibri" pitchFamily="34" charset="0"/>
              </a:rPr>
              <a:t>TAF: 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Kuopio, Kajaani, Joensuu, Savonlinna, Lappeenranta, </a:t>
            </a:r>
            <a:r>
              <a:rPr lang="fi-FI" sz="1300" i="1" dirty="0">
                <a:latin typeface="Calibri" pitchFamily="34" charset="0"/>
                <a:cs typeface="Calibri" pitchFamily="34" charset="0"/>
              </a:rPr>
              <a:t>Utti</a:t>
            </a:r>
          </a:p>
          <a:p>
            <a:r>
              <a:rPr lang="fi-FI" sz="1300" b="1" dirty="0">
                <a:latin typeface="Calibri" pitchFamily="34" charset="0"/>
                <a:cs typeface="Calibri" pitchFamily="34" charset="0"/>
              </a:rPr>
              <a:t>MIL: 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EFKU, EFUT sekä Itä-Suomen palvelut</a:t>
            </a:r>
            <a:endParaRPr lang="fi-FI" sz="1300" b="1" dirty="0">
              <a:latin typeface="Calibri" pitchFamily="34" charset="0"/>
              <a:cs typeface="Calibri" pitchFamily="34" charset="0"/>
            </a:endParaRPr>
          </a:p>
          <a:p>
            <a:endParaRPr lang="fi-FI" sz="1300" dirty="0">
              <a:latin typeface="Calibri" pitchFamily="34" charset="0"/>
              <a:cs typeface="Calibri" pitchFamily="34" charset="0"/>
            </a:endParaRPr>
          </a:p>
          <a:p>
            <a:r>
              <a:rPr lang="fi-FI" sz="1300" u="sng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LEN ROVANIEMI</a:t>
            </a:r>
            <a:r>
              <a:rPr lang="fi-FI" sz="13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(MO)</a:t>
            </a:r>
            <a:endParaRPr lang="fi-FI" sz="1300" u="sng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fi-FI" sz="1300" b="1" dirty="0">
                <a:latin typeface="Calibri" pitchFamily="34" charset="0"/>
                <a:cs typeface="Calibri" pitchFamily="34" charset="0"/>
              </a:rPr>
              <a:t>TAF: 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Rovaniemi, Oulu, Kemi, Kuusamo, Kittilä, Enontekiö, Ivalo,  Vaasa, Kokkola</a:t>
            </a:r>
          </a:p>
          <a:p>
            <a:r>
              <a:rPr lang="fi-FI" sz="1300" b="1" dirty="0">
                <a:latin typeface="Calibri" pitchFamily="34" charset="0"/>
                <a:cs typeface="Calibri" pitchFamily="34" charset="0"/>
              </a:rPr>
              <a:t>MIL: </a:t>
            </a:r>
            <a:r>
              <a:rPr lang="fi-FI" sz="1300" dirty="0">
                <a:latin typeface="Calibri" pitchFamily="34" charset="0"/>
                <a:cs typeface="Calibri" pitchFamily="34" charset="0"/>
              </a:rPr>
              <a:t>EFRO sekä Pohjois-Suomen palvelut</a:t>
            </a:r>
            <a:endParaRPr lang="fi-FI" sz="1300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0F7529-8666-0043-8254-A6B2F0B1EEE3}"/>
              </a:ext>
            </a:extLst>
          </p:cNvPr>
          <p:cNvGrpSpPr/>
          <p:nvPr/>
        </p:nvGrpSpPr>
        <p:grpSpPr>
          <a:xfrm>
            <a:off x="459668" y="1106630"/>
            <a:ext cx="2786451" cy="3648250"/>
            <a:chOff x="1601671" y="1221600"/>
            <a:chExt cx="2278856" cy="30003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671" y="1221600"/>
              <a:ext cx="2278856" cy="3000375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369710" y="1759810"/>
              <a:ext cx="1272233" cy="2094522"/>
              <a:chOff x="1637455" y="2708920"/>
              <a:chExt cx="1892344" cy="3168404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2440751" y="5571060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1958773" y="5673270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2280092" y="3286124"/>
                <a:ext cx="142876" cy="142876"/>
              </a:xfrm>
              <a:prstGeom prst="ellipse">
                <a:avLst/>
              </a:prstGeom>
              <a:solidFill>
                <a:srgbClr val="0070C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>
                <a:off x="2214546" y="3571876"/>
                <a:ext cx="142876" cy="142876"/>
              </a:xfrm>
              <a:prstGeom prst="ellipse">
                <a:avLst/>
              </a:prstGeom>
              <a:solidFill>
                <a:srgbClr val="0070C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2360421" y="3786190"/>
                <a:ext cx="142876" cy="142876"/>
              </a:xfrm>
              <a:prstGeom prst="ellipse">
                <a:avLst/>
              </a:prstGeom>
              <a:solidFill>
                <a:srgbClr val="0070C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>
                <a:off x="2922729" y="4509018"/>
                <a:ext cx="142876" cy="142876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 bwMode="auto">
              <a:xfrm>
                <a:off x="3386923" y="4692923"/>
                <a:ext cx="142876" cy="142876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 bwMode="auto">
              <a:xfrm>
                <a:off x="3226264" y="5325972"/>
                <a:ext cx="142876" cy="142876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2824616" y="5407667"/>
                <a:ext cx="142876" cy="14287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2583627" y="5652755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1637455" y="5734448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2922729" y="5162581"/>
                <a:ext cx="142876" cy="142876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3226264" y="5019705"/>
                <a:ext cx="142876" cy="142876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2922729" y="3509962"/>
                <a:ext cx="142876" cy="142876"/>
              </a:xfrm>
              <a:prstGeom prst="ellipse">
                <a:avLst/>
              </a:prstGeom>
              <a:solidFill>
                <a:srgbClr val="0070C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2360421" y="2708920"/>
                <a:ext cx="142876" cy="142876"/>
              </a:xfrm>
              <a:prstGeom prst="ellipse">
                <a:avLst/>
              </a:prstGeom>
              <a:solidFill>
                <a:srgbClr val="0070C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119433" y="3038501"/>
                <a:ext cx="142876" cy="142876"/>
              </a:xfrm>
              <a:prstGeom prst="ellipse">
                <a:avLst/>
              </a:prstGeom>
              <a:solidFill>
                <a:srgbClr val="0070C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1940990" y="2862420"/>
                <a:ext cx="142876" cy="142876"/>
              </a:xfrm>
              <a:prstGeom prst="ellipse">
                <a:avLst/>
              </a:prstGeom>
              <a:solidFill>
                <a:srgbClr val="0070C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2824615" y="4016764"/>
                <a:ext cx="142876" cy="142876"/>
              </a:xfrm>
              <a:prstGeom prst="ellipse">
                <a:avLst/>
              </a:prstGeom>
              <a:solidFill>
                <a:srgbClr val="92D05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 bwMode="auto">
              <a:xfrm>
                <a:off x="2262309" y="516722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>
                <a:off x="1924092" y="5095788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 bwMode="auto">
              <a:xfrm>
                <a:off x="2101648" y="4692923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1869552" y="4509018"/>
                <a:ext cx="142876" cy="142876"/>
              </a:xfrm>
              <a:prstGeom prst="ellipse">
                <a:avLst/>
              </a:prstGeom>
              <a:solidFill>
                <a:srgbClr val="0070C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2083866" y="4263932"/>
                <a:ext cx="142876" cy="142876"/>
              </a:xfrm>
              <a:prstGeom prst="ellipse">
                <a:avLst/>
              </a:prstGeom>
              <a:solidFill>
                <a:srgbClr val="0070C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2021320" y="426393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1798114" y="4497198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2669334" y="4876829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>
                <a:off x="2512188" y="5086100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i-FI" sz="1350">
                  <a:solidFill>
                    <a:schemeClr val="tx1"/>
                  </a:solidFill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415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72527" y="819295"/>
            <a:ext cx="5226815" cy="316871"/>
          </a:xfrm>
        </p:spPr>
        <p:txBody>
          <a:bodyPr>
            <a:noAutofit/>
          </a:bodyPr>
          <a:lstStyle/>
          <a:p>
            <a:pPr eaLnBrk="1" hangingPunct="1"/>
            <a:r>
              <a:rPr lang="fi-FI" sz="2400" b="1" dirty="0">
                <a:latin typeface="Calibri" pitchFamily="34" charset="0"/>
                <a:cs typeface="Calibri" pitchFamily="34" charset="0"/>
              </a:rPr>
              <a:t>Lentosäätuotannosta yleisesti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74320" y="1325880"/>
            <a:ext cx="7700058" cy="3568128"/>
          </a:xfrm>
        </p:spPr>
        <p:txBody>
          <a:bodyPr>
            <a:noAutofit/>
          </a:bodyPr>
          <a:lstStyle/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Havainnot (METAR, MET REPORT, SPECIAL)</a:t>
            </a:r>
          </a:p>
          <a:p>
            <a:pPr marL="471488" lvl="1" indent="-214313"/>
            <a:r>
              <a:rPr lang="fi-FI" sz="1350" dirty="0" err="1">
                <a:latin typeface="Calibri" pitchFamily="34" charset="0"/>
                <a:cs typeface="Calibri" pitchFamily="34" charset="0"/>
              </a:rPr>
              <a:t>TAFit</a:t>
            </a:r>
            <a:r>
              <a:rPr lang="fi-FI" sz="1350" dirty="0">
                <a:latin typeface="Calibri" pitchFamily="34" charset="0"/>
                <a:cs typeface="Calibri" pitchFamily="34" charset="0"/>
              </a:rPr>
              <a:t> 24 lentokentälle</a:t>
            </a:r>
          </a:p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TREND Helsinki-Vantaalle</a:t>
            </a:r>
          </a:p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SIGMET Finland </a:t>
            </a:r>
            <a:r>
              <a:rPr lang="fi-FI" sz="1350" dirty="0" err="1">
                <a:latin typeface="Calibri" pitchFamily="34" charset="0"/>
                <a:cs typeface="Calibri" pitchFamily="34" charset="0"/>
              </a:rPr>
              <a:t>FIR:iin</a:t>
            </a:r>
            <a:endParaRPr lang="fi-FI" sz="1350" dirty="0">
              <a:latin typeface="Calibri" pitchFamily="34" charset="0"/>
              <a:cs typeface="Calibri" pitchFamily="34" charset="0"/>
            </a:endParaRPr>
          </a:p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Varoitukset (WXREP, SPECIAL AIREP)</a:t>
            </a:r>
          </a:p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SW-kartta Skandinavian alueelle yhteistyössä SMHI kanssa</a:t>
            </a:r>
          </a:p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Yleisilmailulle alempien pintojen </a:t>
            </a:r>
            <a:br>
              <a:rPr lang="fi-FI" sz="1350" dirty="0">
                <a:latin typeface="Calibri" pitchFamily="34" charset="0"/>
                <a:cs typeface="Calibri" pitchFamily="34" charset="0"/>
              </a:rPr>
            </a:br>
            <a:r>
              <a:rPr lang="fi-FI" sz="1350" dirty="0">
                <a:latin typeface="Calibri" pitchFamily="34" charset="0"/>
                <a:cs typeface="Calibri" pitchFamily="34" charset="0"/>
              </a:rPr>
              <a:t>ennuste (GAFOR, alue-ennuste)</a:t>
            </a:r>
          </a:p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Räätälöity ennuste </a:t>
            </a:r>
            <a:r>
              <a:rPr lang="fi-FI" sz="1350" dirty="0" err="1">
                <a:latin typeface="Calibri" pitchFamily="34" charset="0"/>
                <a:cs typeface="Calibri" pitchFamily="34" charset="0"/>
              </a:rPr>
              <a:t>EFHK:n</a:t>
            </a:r>
            <a:r>
              <a:rPr lang="fi-FI" sz="1350" dirty="0">
                <a:latin typeface="Calibri" pitchFamily="34" charset="0"/>
                <a:cs typeface="Calibri" pitchFamily="34" charset="0"/>
              </a:rPr>
              <a:t> </a:t>
            </a:r>
            <a:br>
              <a:rPr lang="fi-FI" sz="1350" dirty="0">
                <a:latin typeface="Calibri" pitchFamily="34" charset="0"/>
                <a:cs typeface="Calibri" pitchFamily="34" charset="0"/>
              </a:rPr>
            </a:br>
            <a:r>
              <a:rPr lang="fi-FI" sz="1350" dirty="0">
                <a:latin typeface="Calibri" pitchFamily="34" charset="0"/>
                <a:cs typeface="Calibri" pitchFamily="34" charset="0"/>
              </a:rPr>
              <a:t>lennonjohdolle</a:t>
            </a:r>
          </a:p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Puhelinpalvelua lentäjille</a:t>
            </a:r>
          </a:p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Lennonneuvontaan liittyvät </a:t>
            </a:r>
            <a:r>
              <a:rPr lang="fi-FI" sz="1350" dirty="0" err="1">
                <a:latin typeface="Calibri" pitchFamily="34" charset="0"/>
                <a:cs typeface="Calibri" pitchFamily="34" charset="0"/>
              </a:rPr>
              <a:t>sääbriefaukset</a:t>
            </a:r>
            <a:br>
              <a:rPr lang="fi-FI" sz="1350" dirty="0">
                <a:latin typeface="Calibri" pitchFamily="34" charset="0"/>
                <a:cs typeface="Calibri" pitchFamily="34" charset="0"/>
              </a:rPr>
            </a:br>
            <a:r>
              <a:rPr lang="fi-FI" sz="1350" dirty="0">
                <a:latin typeface="Calibri" pitchFamily="34" charset="0"/>
                <a:cs typeface="Calibri" pitchFamily="34" charset="0"/>
              </a:rPr>
              <a:t>yhteistyössä Finavian kanssa</a:t>
            </a:r>
          </a:p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Puolustusvoimien käyttöön</a:t>
            </a:r>
            <a:br>
              <a:rPr lang="fi-FI" sz="1350" dirty="0">
                <a:latin typeface="Calibri" pitchFamily="34" charset="0"/>
                <a:cs typeface="Calibri" pitchFamily="34" charset="0"/>
              </a:rPr>
            </a:br>
            <a:r>
              <a:rPr lang="fi-FI" sz="1350" dirty="0">
                <a:latin typeface="Calibri" pitchFamily="34" charset="0"/>
                <a:cs typeface="Calibri" pitchFamily="34" charset="0"/>
              </a:rPr>
              <a:t>räätälöityjä ennustetuotteita</a:t>
            </a:r>
          </a:p>
          <a:p>
            <a:pPr marL="471488" lvl="1" indent="-214313"/>
            <a:r>
              <a:rPr lang="fi-FI" sz="1350" dirty="0">
                <a:latin typeface="Calibri" pitchFamily="34" charset="0"/>
                <a:cs typeface="Calibri" pitchFamily="34" charset="0"/>
              </a:rPr>
              <a:t>Lisäksi erillispalveluna kunnossapitosää Finavian lentoasemille yhteistyössä </a:t>
            </a:r>
            <a:r>
              <a:rPr lang="fi-FI" sz="1350" dirty="0" err="1">
                <a:latin typeface="Calibri" pitchFamily="34" charset="0"/>
                <a:cs typeface="Calibri" pitchFamily="34" charset="0"/>
              </a:rPr>
              <a:t>Destian</a:t>
            </a:r>
            <a:r>
              <a:rPr lang="fi-FI" sz="1350" dirty="0">
                <a:latin typeface="Calibri" pitchFamily="34" charset="0"/>
                <a:cs typeface="Calibri" pitchFamily="34" charset="0"/>
              </a:rPr>
              <a:t> kanssa</a:t>
            </a:r>
          </a:p>
        </p:txBody>
      </p:sp>
      <p:pic>
        <p:nvPicPr>
          <p:cNvPr id="1026" name="Picture 2" descr="C:\Users\eklund\Desktop\NSW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94" y="523987"/>
            <a:ext cx="2646294" cy="3746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839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LLF (</a:t>
            </a:r>
            <a:r>
              <a:rPr lang="fi-FI" dirty="0" err="1"/>
              <a:t>Low</a:t>
            </a:r>
            <a:r>
              <a:rPr lang="fi-FI" dirty="0"/>
              <a:t> Level </a:t>
            </a:r>
            <a:r>
              <a:rPr lang="fi-FI" dirty="0" err="1"/>
              <a:t>Forecast</a:t>
            </a:r>
            <a:r>
              <a:rPr lang="fi-FI"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148697" y="2903277"/>
            <a:ext cx="4800600" cy="1314450"/>
          </a:xfrm>
        </p:spPr>
        <p:txBody>
          <a:bodyPr/>
          <a:lstStyle/>
          <a:p>
            <a:pPr algn="ctr">
              <a:buNone/>
            </a:pPr>
            <a:r>
              <a:rPr lang="fi-FI" b="1" dirty="0"/>
              <a:t>Uusi graafinen tuote korvaamaan  GAFOR-tekstiennustetta</a:t>
            </a:r>
          </a:p>
          <a:p>
            <a:pPr>
              <a:buNone/>
            </a:pP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47944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80" y="0"/>
            <a:ext cx="570872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2549" y="972273"/>
            <a:ext cx="2382146" cy="2766349"/>
          </a:xfrm>
        </p:spPr>
        <p:txBody>
          <a:bodyPr>
            <a:normAutofit/>
          </a:bodyPr>
          <a:lstStyle/>
          <a:p>
            <a:r>
              <a:rPr lang="fi-FI" sz="1800" dirty="0"/>
              <a:t>Sääsuureet esitetty 2h aikajaksoissa, ennuste edelleen myös tekstimuotoisena (</a:t>
            </a:r>
            <a:r>
              <a:rPr lang="fi-FI" sz="1800" dirty="0" err="1"/>
              <a:t>eng</a:t>
            </a:r>
            <a:r>
              <a:rPr lang="fi-FI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232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38" y="0"/>
            <a:ext cx="56694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62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11" y="0"/>
            <a:ext cx="51368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32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82" y="0"/>
            <a:ext cx="4051433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10" y="0"/>
            <a:ext cx="351039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38331"/>
      </p:ext>
    </p:extLst>
  </p:cSld>
  <p:clrMapOvr>
    <a:masterClrMapping/>
  </p:clrMapOvr>
</p:sld>
</file>

<file path=ppt/theme/theme1.xml><?xml version="1.0" encoding="utf-8"?>
<a:theme xmlns:a="http://schemas.openxmlformats.org/drawingml/2006/main" name="IL_pp_pohja_laajakuva_kolmikielinenlogo">
  <a:themeElements>
    <a:clrScheme name="ILMATIETEENLAITOS">
      <a:dk1>
        <a:srgbClr val="000000"/>
      </a:dk1>
      <a:lt1>
        <a:sysClr val="window" lastClr="FFFFFF"/>
      </a:lt1>
      <a:dk2>
        <a:srgbClr val="464646"/>
      </a:dk2>
      <a:lt2>
        <a:srgbClr val="E7E6E6"/>
      </a:lt2>
      <a:accent1>
        <a:srgbClr val="63B9E9"/>
      </a:accent1>
      <a:accent2>
        <a:srgbClr val="FCBD30"/>
      </a:accent2>
      <a:accent3>
        <a:srgbClr val="54C247"/>
      </a:accent3>
      <a:accent4>
        <a:srgbClr val="C4DB0D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IL_pp_pohja_laajakuva_kolmikielinenlogo</Template>
  <TotalTime>345</TotalTime>
  <Words>839</Words>
  <Application>Microsoft Macintosh PowerPoint</Application>
  <PresentationFormat>On-screen Show (16:9)</PresentationFormat>
  <Paragraphs>176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 Black</vt:lpstr>
      <vt:lpstr>Arial Body</vt:lpstr>
      <vt:lpstr>Calibri</vt:lpstr>
      <vt:lpstr>Courier New</vt:lpstr>
      <vt:lpstr>Wingdings</vt:lpstr>
      <vt:lpstr>IL_pp_pohja_laajakuva_kolmikielinenlogo</vt:lpstr>
      <vt:lpstr>Sääennusteet ilmailussa</vt:lpstr>
      <vt:lpstr>Ilmatieteen laitoksen organisaatio</vt:lpstr>
      <vt:lpstr>Lentosäätuotantoa on jaettu alueellisesti</vt:lpstr>
      <vt:lpstr>Lentosäätuotannosta yleisesti</vt:lpstr>
      <vt:lpstr>LLF (Low Level Forecast)</vt:lpstr>
      <vt:lpstr>Sääsuureet esitetty 2h aikajaksoissa, ennuste edelleen myös tekstimuotoisena (eng)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Talvisäästä</vt:lpstr>
      <vt:lpstr>Lentosäävuosi Suomessa</vt:lpstr>
      <vt:lpstr>Lauha  talvi</vt:lpstr>
      <vt:lpstr>Kylmä  talvi</vt:lpstr>
      <vt:lpstr>PowerPoint Presentation</vt:lpstr>
      <vt:lpstr>Talviajan lentosääilmiöistä  kertauksena </vt:lpstr>
      <vt:lpstr>Voimakkaat matalapaineet</vt:lpstr>
      <vt:lpstr>Lumikertymä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Avoimen meren / järven aiheuttamat lumisateet (lake effect snow,  ”Itämeren lumitykit”)</vt:lpstr>
      <vt:lpstr>PowerPoint Presentation</vt:lpstr>
      <vt:lpstr>PowerPoint Presentation</vt:lpstr>
      <vt:lpstr>Näkyvyys ja pilvenkorkeus EFHK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Ilmailun sääpalvelut</dc:title>
  <dc:creator>Nuottokari, Jaakko O</dc:creator>
  <cp:lastModifiedBy>Nuottokari, Jaakko O</cp:lastModifiedBy>
  <cp:revision>6</cp:revision>
  <dcterms:created xsi:type="dcterms:W3CDTF">2018-05-08T08:11:19Z</dcterms:created>
  <dcterms:modified xsi:type="dcterms:W3CDTF">2018-10-26T09:34:55Z</dcterms:modified>
</cp:coreProperties>
</file>